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media/image10.jpg" ContentType="image/jpeg"/>
  <Override PartName="/ppt/media/image29.jpg" ContentType="image/jpeg"/>
  <Override PartName="/ppt/media/image36.jpg" ContentType="image/jpe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891" r:id="rId1"/>
  </p:sldMasterIdLst>
  <p:notesMasterIdLst>
    <p:notesMasterId r:id="rId55"/>
  </p:notesMasterIdLst>
  <p:handoutMasterIdLst>
    <p:handoutMasterId r:id="rId56"/>
  </p:handoutMasterIdLst>
  <p:sldIdLst>
    <p:sldId id="291" r:id="rId2"/>
    <p:sldId id="257" r:id="rId3"/>
    <p:sldId id="359" r:id="rId4"/>
    <p:sldId id="366" r:id="rId5"/>
    <p:sldId id="371" r:id="rId6"/>
    <p:sldId id="368" r:id="rId7"/>
    <p:sldId id="374" r:id="rId8"/>
    <p:sldId id="412" r:id="rId9"/>
    <p:sldId id="370" r:id="rId10"/>
    <p:sldId id="413" r:id="rId11"/>
    <p:sldId id="360" r:id="rId12"/>
    <p:sldId id="375" r:id="rId13"/>
    <p:sldId id="361" r:id="rId14"/>
    <p:sldId id="345" r:id="rId15"/>
    <p:sldId id="355" r:id="rId16"/>
    <p:sldId id="362" r:id="rId17"/>
    <p:sldId id="376" r:id="rId18"/>
    <p:sldId id="378" r:id="rId19"/>
    <p:sldId id="379" r:id="rId20"/>
    <p:sldId id="381" r:id="rId21"/>
    <p:sldId id="384" r:id="rId22"/>
    <p:sldId id="385" r:id="rId23"/>
    <p:sldId id="393" r:id="rId24"/>
    <p:sldId id="391" r:id="rId25"/>
    <p:sldId id="394" r:id="rId26"/>
    <p:sldId id="395" r:id="rId27"/>
    <p:sldId id="396" r:id="rId28"/>
    <p:sldId id="397" r:id="rId29"/>
    <p:sldId id="386" r:id="rId30"/>
    <p:sldId id="398" r:id="rId31"/>
    <p:sldId id="293" r:id="rId32"/>
    <p:sldId id="387" r:id="rId33"/>
    <p:sldId id="401" r:id="rId34"/>
    <p:sldId id="389" r:id="rId35"/>
    <p:sldId id="388" r:id="rId36"/>
    <p:sldId id="363" r:id="rId37"/>
    <p:sldId id="402" r:id="rId38"/>
    <p:sldId id="403" r:id="rId39"/>
    <p:sldId id="414" r:id="rId40"/>
    <p:sldId id="404" r:id="rId41"/>
    <p:sldId id="407" r:id="rId42"/>
    <p:sldId id="408" r:id="rId43"/>
    <p:sldId id="406" r:id="rId44"/>
    <p:sldId id="409" r:id="rId45"/>
    <p:sldId id="410" r:id="rId46"/>
    <p:sldId id="364" r:id="rId47"/>
    <p:sldId id="400" r:id="rId48"/>
    <p:sldId id="365" r:id="rId49"/>
    <p:sldId id="399" r:id="rId50"/>
    <p:sldId id="367" r:id="rId51"/>
    <p:sldId id="373" r:id="rId52"/>
    <p:sldId id="411" r:id="rId53"/>
    <p:sldId id="372" r:id="rId54"/>
  </p:sldIdLst>
  <p:sldSz cx="12192000" cy="6858000"/>
  <p:notesSz cx="6858000" cy="9144000"/>
  <p:embeddedFontLst>
    <p:embeddedFont>
      <p:font typeface="Microsoft Sans Serif" panose="020B0604020202020204" pitchFamily="34" charset="0"/>
      <p:regular r:id="rId57"/>
    </p:embeddedFont>
    <p:embeddedFont>
      <p:font typeface="Open Sans" pitchFamily="2" charset="0"/>
      <p:regular r:id="rId58"/>
      <p:bold r:id="rId59"/>
      <p:italic r:id="rId60"/>
      <p:boldItalic r:id="rId61"/>
    </p:embeddedFont>
    <p:embeddedFont>
      <p:font typeface="Tahoma" panose="020B0604030504040204" pitchFamily="34" charset="0"/>
      <p:regular r:id="rId62"/>
      <p:bold r:id="rId63"/>
    </p:embeddedFont>
  </p:embeddedFontLst>
  <p:defaultTextStyle>
    <a:defPPr>
      <a:defRPr lang="de-DE"/>
    </a:defPPr>
    <a:lvl1pPr marL="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1pPr>
    <a:lvl2pPr marL="41148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2pPr>
    <a:lvl3pPr marL="82296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3pPr>
    <a:lvl4pPr marL="123444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4pPr>
    <a:lvl5pPr marL="164592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5pPr>
    <a:lvl6pPr marL="205740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6pPr>
    <a:lvl7pPr marL="246888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7pPr>
    <a:lvl8pPr marL="288036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8pPr>
    <a:lvl9pPr marL="329184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E921F17-A36F-4B4F-A75A-9F726ABB5BCF}">
          <p14:sldIdLst>
            <p14:sldId id="291"/>
            <p14:sldId id="257"/>
            <p14:sldId id="359"/>
            <p14:sldId id="366"/>
            <p14:sldId id="371"/>
            <p14:sldId id="368"/>
            <p14:sldId id="374"/>
            <p14:sldId id="412"/>
            <p14:sldId id="370"/>
            <p14:sldId id="413"/>
            <p14:sldId id="360"/>
            <p14:sldId id="375"/>
            <p14:sldId id="361"/>
            <p14:sldId id="345"/>
            <p14:sldId id="355"/>
            <p14:sldId id="362"/>
            <p14:sldId id="376"/>
            <p14:sldId id="378"/>
            <p14:sldId id="379"/>
            <p14:sldId id="381"/>
            <p14:sldId id="384"/>
            <p14:sldId id="385"/>
            <p14:sldId id="393"/>
            <p14:sldId id="391"/>
            <p14:sldId id="394"/>
            <p14:sldId id="395"/>
            <p14:sldId id="396"/>
            <p14:sldId id="397"/>
            <p14:sldId id="386"/>
            <p14:sldId id="398"/>
            <p14:sldId id="293"/>
            <p14:sldId id="387"/>
            <p14:sldId id="401"/>
            <p14:sldId id="389"/>
            <p14:sldId id="388"/>
            <p14:sldId id="363"/>
            <p14:sldId id="402"/>
            <p14:sldId id="403"/>
            <p14:sldId id="414"/>
            <p14:sldId id="404"/>
            <p14:sldId id="407"/>
            <p14:sldId id="408"/>
            <p14:sldId id="406"/>
            <p14:sldId id="409"/>
            <p14:sldId id="410"/>
            <p14:sldId id="364"/>
            <p14:sldId id="400"/>
            <p14:sldId id="365"/>
            <p14:sldId id="399"/>
            <p14:sldId id="367"/>
            <p14:sldId id="373"/>
            <p14:sldId id="411"/>
            <p14:sldId id="372"/>
          </p14:sldIdLst>
        </p14:section>
        <p14:section name="Additional_Slides" id="{BC6868AB-5773-4136-8B35-1250B62313DD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nöfel,Anja" initials="K" lastIdx="10" clrIdx="0">
    <p:extLst>
      <p:ext uri="{19B8F6BF-5375-455C-9EA6-DF929625EA0E}">
        <p15:presenceInfo xmlns:p15="http://schemas.microsoft.com/office/powerpoint/2012/main" userId="S-1-5-21-1982228756-150042506-1537001085-1885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8618C"/>
    <a:srgbClr val="F07D00"/>
    <a:srgbClr val="00A1D9"/>
    <a:srgbClr val="13A983"/>
    <a:srgbClr val="009BA4"/>
    <a:srgbClr val="93C356"/>
    <a:srgbClr val="BCCF02"/>
    <a:srgbClr val="539DC5"/>
    <a:srgbClr val="02ACA8"/>
    <a:srgbClr val="E02D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ittlere Formatvorlage 2 - Akz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ittlere Formatvorlage 2 - Akz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8FB837D-C827-4EFA-A057-4D05807E0F7C}" styleName="Designformatvorlage 1 - Akz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68D230F3-CF80-4859-8CE7-A43EE81993B5}" styleName="Helle Formatvorlage 1 - Akz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D113A9D2-9D6B-4929-AA2D-F23B5EE8CBE7}" styleName="Designformatvorlage 2 - Akz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C2FFA5D-87B4-456A-9821-1D502468CF0F}" styleName="Designformatvorlage 1 - Akz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F1AB2-1976-4502-BF36-3FF5EA218861}" styleName="Mittlere Formatvorlage 4 - Akz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125E5076-3810-47DD-B79F-674D7AD40C01}" styleName="Dunkle Formatvorlage 1 - Akz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Helle Formatvorlage 1 - Akz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Helle Formatvorlage 2 - Akz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 snapToGrid="0" snapToObjects="1">
      <p:cViewPr varScale="1">
        <p:scale>
          <a:sx n="90" d="100"/>
          <a:sy n="90" d="100"/>
        </p:scale>
        <p:origin x="57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63" Type="http://schemas.openxmlformats.org/officeDocument/2006/relationships/font" Target="fonts/font7.fntdata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2.fntdata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font" Target="fonts/font5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handoutMaster" Target="handoutMasters/handoutMaster1.xml"/><Relationship Id="rId64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3.fntdata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1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4.fntdata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AC6211-610F-44E5-BF19-D3CDF6EDD281}" type="datetimeFigureOut">
              <a:rPr lang="de-DE" smtClean="0"/>
              <a:t>25.06.2024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D61AA8-FB04-42D1-9939-D1A1356F808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4315604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7435D3-23A6-45D3-8DFA-7317DC1E7A64}" type="datetimeFigureOut">
              <a:rPr lang="de-DE" smtClean="0"/>
              <a:t>25.06.2024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69AC09-DF60-43F4-96BF-67D4D9A7409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3318259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elfolie_T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/>
        </p:nvSpPr>
        <p:spPr>
          <a:xfrm>
            <a:off x="0" y="1025526"/>
            <a:ext cx="12192000" cy="5832476"/>
          </a:xfrm>
          <a:prstGeom prst="rect">
            <a:avLst/>
          </a:prstGeom>
          <a:gradFill>
            <a:gsLst>
              <a:gs pos="14000">
                <a:schemeClr val="tx2"/>
              </a:gs>
              <a:gs pos="100000">
                <a:schemeClr val="accent2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874714" y="4494775"/>
            <a:ext cx="10438871" cy="1334525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>
                    <a:alpha val="80000"/>
                  </a:schemeClr>
                </a:solidFill>
              </a:defRPr>
            </a:lvl1pPr>
            <a:lvl2pPr marL="4571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6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9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0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&lt;Name</a:t>
            </a:r>
          </a:p>
          <a:p>
            <a:r>
              <a:rPr lang="de-DE" dirty="0"/>
              <a:t>Dresden, Germany. </a:t>
            </a:r>
            <a:fld id="{6A1C6277-DCB6-465D-86A0-9E8E68B69AFD}" type="datetime4">
              <a:rPr lang="en-US" smtClean="0"/>
              <a:t>January 4, 2021</a:t>
            </a:fld>
            <a:endParaRPr lang="de-DE" dirty="0"/>
          </a:p>
        </p:txBody>
      </p:sp>
      <p:sp>
        <p:nvSpPr>
          <p:cNvPr id="26" name="Textplatzhalter 25"/>
          <p:cNvSpPr>
            <a:spLocks noGrp="1"/>
          </p:cNvSpPr>
          <p:nvPr>
            <p:ph type="body" sz="quarter" idx="10" hasCustomPrompt="1"/>
          </p:nvPr>
        </p:nvSpPr>
        <p:spPr>
          <a:xfrm>
            <a:off x="874713" y="2420841"/>
            <a:ext cx="10438873" cy="828676"/>
          </a:xfrm>
          <a:ln>
            <a:noFill/>
          </a:ln>
        </p:spPr>
        <p:txBody>
          <a:bodyPr/>
          <a:lstStyle>
            <a:lvl1pPr>
              <a:spcBef>
                <a:spcPts val="0"/>
              </a:spcBef>
              <a:defRPr sz="1600" baseline="0">
                <a:solidFill>
                  <a:schemeClr val="bg1">
                    <a:alpha val="80000"/>
                  </a:schemeClr>
                </a:solidFill>
              </a:defRPr>
            </a:lvl1pPr>
          </a:lstStyle>
          <a:p>
            <a:pPr lvl="0"/>
            <a:r>
              <a:rPr lang="de-DE" dirty="0"/>
              <a:t>Institute of Computer Engineering - Chair of Adaptive Dynamic Systems</a:t>
            </a:r>
          </a:p>
        </p:txBody>
      </p:sp>
      <p:sp>
        <p:nvSpPr>
          <p:cNvPr id="4" name="Rechteck 3"/>
          <p:cNvSpPr/>
          <p:nvPr/>
        </p:nvSpPr>
        <p:spPr>
          <a:xfrm>
            <a:off x="0" y="1025525"/>
            <a:ext cx="12192000" cy="171451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874713" y="3392203"/>
            <a:ext cx="10438873" cy="972108"/>
          </a:xfrm>
          <a:ln>
            <a:noFill/>
          </a:ln>
        </p:spPr>
        <p:txBody>
          <a:bodyPr/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Title</a:t>
            </a:r>
          </a:p>
        </p:txBody>
      </p:sp>
      <p:pic>
        <p:nvPicPr>
          <p:cNvPr id="9" name="Grafik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2731" y="328249"/>
            <a:ext cx="1218534" cy="554589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04" y="349731"/>
            <a:ext cx="1764738" cy="513188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0377" y="268751"/>
            <a:ext cx="566023" cy="626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9120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46076"/>
            <a:ext cx="10580687" cy="50958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598476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46076"/>
            <a:ext cx="10580687" cy="50958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7" name="Bildplatzhalter 6"/>
          <p:cNvSpPr>
            <a:spLocks noGrp="1"/>
          </p:cNvSpPr>
          <p:nvPr>
            <p:ph type="pic" sz="quarter" idx="10"/>
          </p:nvPr>
        </p:nvSpPr>
        <p:spPr>
          <a:xfrm>
            <a:off x="0" y="1030288"/>
            <a:ext cx="12192000" cy="509905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589565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/>
          <p:cNvSpPr>
            <a:spLocks noGrp="1"/>
          </p:cNvSpPr>
          <p:nvPr>
            <p:ph type="pic" sz="quarter" idx="10"/>
          </p:nvPr>
        </p:nvSpPr>
        <p:spPr>
          <a:xfrm>
            <a:off x="0" y="6"/>
            <a:ext cx="12192000" cy="6129331"/>
          </a:xfrm>
        </p:spPr>
        <p:txBody>
          <a:bodyPr/>
          <a:lstStyle/>
          <a:p>
            <a:r>
              <a:rPr lang="en-US"/>
              <a:t>Click icon to add picture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796110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rgbClr val="002F5E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002F5E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70221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10"/>
          </p:nvPr>
        </p:nvSpPr>
        <p:spPr>
          <a:xfrm>
            <a:off x="874711" y="1484313"/>
            <a:ext cx="10580688" cy="4344987"/>
          </a:xfrm>
        </p:spPr>
        <p:txBody>
          <a:bodyPr/>
          <a:lstStyle>
            <a:lvl1pPr>
              <a:spcBef>
                <a:spcPts val="1200"/>
              </a:spcBef>
              <a:defRPr/>
            </a:lvl1pPr>
            <a:lvl3pPr>
              <a:spcBef>
                <a:spcPts val="1200"/>
              </a:spcBef>
              <a:defRPr/>
            </a:lvl3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281199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2"/>
            <a:ext cx="12192000" cy="6129336"/>
          </a:xfrm>
          <a:prstGeom prst="rect">
            <a:avLst/>
          </a:prstGeom>
          <a:gradFill>
            <a:gsLst>
              <a:gs pos="14000">
                <a:schemeClr val="tx2"/>
              </a:gs>
              <a:gs pos="100000">
                <a:schemeClr val="accent2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387259"/>
            <a:ext cx="10580687" cy="1198491"/>
          </a:xfrm>
        </p:spPr>
        <p:txBody>
          <a:bodyPr/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470678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folie_T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874712" y="4494775"/>
            <a:ext cx="10438873" cy="1334525"/>
          </a:xfrm>
        </p:spPr>
        <p:txBody>
          <a:bodyPr/>
          <a:lstStyle>
            <a:lvl1pPr marL="0" indent="0" algn="l">
              <a:buNone/>
              <a:defRPr>
                <a:solidFill>
                  <a:schemeClr val="bg2"/>
                </a:solidFill>
              </a:defRPr>
            </a:lvl1pPr>
            <a:lvl2pPr marL="4571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6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9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0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  <a:br>
              <a:rPr lang="de-DE" dirty="0"/>
            </a:br>
            <a:r>
              <a:rPr lang="de-DE" dirty="0"/>
              <a:t>Ort oder Anlass des Vortrags // Samstag, 20. Februar 2024</a:t>
            </a:r>
          </a:p>
        </p:txBody>
      </p:sp>
      <p:sp>
        <p:nvSpPr>
          <p:cNvPr id="26" name="Textplatzhalter 25"/>
          <p:cNvSpPr>
            <a:spLocks noGrp="1"/>
          </p:cNvSpPr>
          <p:nvPr>
            <p:ph type="body" sz="quarter" idx="10" hasCustomPrompt="1"/>
          </p:nvPr>
        </p:nvSpPr>
        <p:spPr>
          <a:xfrm>
            <a:off x="874713" y="2420841"/>
            <a:ext cx="10438873" cy="828676"/>
          </a:xfrm>
          <a:ln>
            <a:noFill/>
          </a:ln>
        </p:spPr>
        <p:txBody>
          <a:bodyPr/>
          <a:lstStyle>
            <a:lvl1pPr>
              <a:spcBef>
                <a:spcPts val="0"/>
              </a:spcBef>
              <a:defRPr sz="1600">
                <a:solidFill>
                  <a:schemeClr val="bg2"/>
                </a:solidFill>
              </a:defRPr>
            </a:lvl1pPr>
          </a:lstStyle>
          <a:p>
            <a:pPr lvl="0"/>
            <a:r>
              <a:rPr lang="de-DE" dirty="0"/>
              <a:t>Vorname Name</a:t>
            </a:r>
            <a:br>
              <a:rPr lang="de-DE" dirty="0"/>
            </a:br>
            <a:r>
              <a:rPr lang="de-DE" dirty="0"/>
              <a:t>Struktureinheit  der TU Dresden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874713" y="3392203"/>
            <a:ext cx="10438873" cy="972108"/>
          </a:xfrm>
          <a:ln>
            <a:noFill/>
          </a:ln>
        </p:spPr>
        <p:txBody>
          <a:bodyPr/>
          <a:lstStyle>
            <a:lvl1pPr>
              <a:defRPr sz="3200" b="1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Titelmasterformat</a:t>
            </a:r>
            <a:br>
              <a:rPr lang="de-DE" dirty="0"/>
            </a:br>
            <a:r>
              <a:rPr lang="de-DE" dirty="0"/>
              <a:t>durch Klicken bearbeiten</a:t>
            </a:r>
          </a:p>
        </p:txBody>
      </p:sp>
      <p:cxnSp>
        <p:nvCxnSpPr>
          <p:cNvPr id="8" name="Gerade Verbindung 14"/>
          <p:cNvCxnSpPr/>
          <p:nvPr/>
        </p:nvCxnSpPr>
        <p:spPr>
          <a:xfrm>
            <a:off x="0" y="1026000"/>
            <a:ext cx="121920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4"/>
          <p:cNvCxnSpPr/>
          <p:nvPr/>
        </p:nvCxnSpPr>
        <p:spPr>
          <a:xfrm>
            <a:off x="0" y="1206000"/>
            <a:ext cx="121920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rafik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2731" y="328249"/>
            <a:ext cx="1218534" cy="554589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04" y="349731"/>
            <a:ext cx="1764738" cy="513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1984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365749" y="1484313"/>
            <a:ext cx="6089649" cy="434498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Bildplatzhalter 7"/>
          <p:cNvSpPr>
            <a:spLocks noGrp="1"/>
          </p:cNvSpPr>
          <p:nvPr>
            <p:ph type="pic" sz="quarter" idx="13"/>
          </p:nvPr>
        </p:nvSpPr>
        <p:spPr>
          <a:xfrm>
            <a:off x="874711" y="1484313"/>
            <a:ext cx="4300539" cy="1332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de-DE" dirty="0"/>
          </a:p>
        </p:txBody>
      </p:sp>
      <p:sp>
        <p:nvSpPr>
          <p:cNvPr id="10" name="Bildplatzhalter 7"/>
          <p:cNvSpPr>
            <a:spLocks noGrp="1"/>
          </p:cNvSpPr>
          <p:nvPr>
            <p:ph type="pic" sz="quarter" idx="14"/>
          </p:nvPr>
        </p:nvSpPr>
        <p:spPr>
          <a:xfrm>
            <a:off x="874712" y="2943181"/>
            <a:ext cx="4300537" cy="1332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de-DE" dirty="0"/>
          </a:p>
        </p:txBody>
      </p:sp>
      <p:sp>
        <p:nvSpPr>
          <p:cNvPr id="11" name="Bildplatzhalter 7"/>
          <p:cNvSpPr>
            <a:spLocks noGrp="1"/>
          </p:cNvSpPr>
          <p:nvPr>
            <p:ph type="pic" sz="quarter" idx="15"/>
          </p:nvPr>
        </p:nvSpPr>
        <p:spPr>
          <a:xfrm>
            <a:off x="874710" y="4402050"/>
            <a:ext cx="4300537" cy="1427249"/>
          </a:xfrm>
        </p:spPr>
        <p:txBody>
          <a:bodyPr/>
          <a:lstStyle/>
          <a:p>
            <a:r>
              <a:rPr lang="en-US"/>
              <a:t>Click icon to add picture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911387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9" name="Bildplatzhalter 7"/>
          <p:cNvSpPr>
            <a:spLocks noGrp="1"/>
          </p:cNvSpPr>
          <p:nvPr>
            <p:ph type="pic" sz="quarter" idx="13"/>
          </p:nvPr>
        </p:nvSpPr>
        <p:spPr>
          <a:xfrm>
            <a:off x="6267449" y="1484314"/>
            <a:ext cx="5187950" cy="4344985"/>
          </a:xfrm>
        </p:spPr>
        <p:txBody>
          <a:bodyPr/>
          <a:lstStyle/>
          <a:p>
            <a:r>
              <a:rPr lang="en-US"/>
              <a:t>Click icon to add picture</a:t>
            </a:r>
            <a:endParaRPr lang="de-DE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4"/>
          </p:nvPr>
        </p:nvSpPr>
        <p:spPr>
          <a:xfrm>
            <a:off x="874713" y="1484314"/>
            <a:ext cx="5195887" cy="434498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702427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0"/>
          </p:nvPr>
        </p:nvSpPr>
        <p:spPr>
          <a:xfrm>
            <a:off x="874713" y="1484314"/>
            <a:ext cx="5195887" cy="434498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1"/>
          </p:nvPr>
        </p:nvSpPr>
        <p:spPr>
          <a:xfrm>
            <a:off x="6267449" y="1484315"/>
            <a:ext cx="5187950" cy="434498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3661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68421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0"/>
          </p:nvPr>
        </p:nvSpPr>
        <p:spPr>
          <a:xfrm>
            <a:off x="874712" y="1484314"/>
            <a:ext cx="3399576" cy="434498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platzhalter 7"/>
          <p:cNvSpPr>
            <a:spLocks noGrp="1"/>
          </p:cNvSpPr>
          <p:nvPr>
            <p:ph type="body" sz="quarter" idx="11"/>
          </p:nvPr>
        </p:nvSpPr>
        <p:spPr>
          <a:xfrm>
            <a:off x="8070849" y="1484315"/>
            <a:ext cx="3384550" cy="434498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platzhalter 5"/>
          <p:cNvSpPr>
            <a:spLocks noGrp="1"/>
          </p:cNvSpPr>
          <p:nvPr>
            <p:ph type="body" sz="quarter" idx="12"/>
          </p:nvPr>
        </p:nvSpPr>
        <p:spPr>
          <a:xfrm>
            <a:off x="4457700" y="1484315"/>
            <a:ext cx="3416300" cy="434498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433596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1"/>
          <p:cNvSpPr txBox="1">
            <a:spLocks/>
          </p:cNvSpPr>
          <p:nvPr/>
        </p:nvSpPr>
        <p:spPr>
          <a:xfrm>
            <a:off x="6267450" y="368305"/>
            <a:ext cx="5046135" cy="66214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chemeClr val="tx2"/>
                </a:solidFill>
                <a:latin typeface="Open Sans" panose="020B0606030504020204" pitchFamily="34" charset="0"/>
                <a:ea typeface="+mj-ea"/>
                <a:cs typeface="+mj-cs"/>
              </a:defRPr>
            </a:lvl1pPr>
          </a:lstStyle>
          <a:p>
            <a:r>
              <a:rPr lang="de-DE" sz="2400" dirty="0"/>
              <a:t>Titelmasterformat durch Klicken bearbeiten</a:t>
            </a:r>
          </a:p>
        </p:txBody>
      </p:sp>
      <p:sp>
        <p:nvSpPr>
          <p:cNvPr id="8" name="Textplatzhalter 5"/>
          <p:cNvSpPr>
            <a:spLocks noGrp="1"/>
          </p:cNvSpPr>
          <p:nvPr>
            <p:ph type="body" sz="quarter" idx="10"/>
          </p:nvPr>
        </p:nvSpPr>
        <p:spPr>
          <a:xfrm>
            <a:off x="874712" y="1484314"/>
            <a:ext cx="5195887" cy="434498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platzhalter 7"/>
          <p:cNvSpPr>
            <a:spLocks noGrp="1"/>
          </p:cNvSpPr>
          <p:nvPr>
            <p:ph type="body" sz="quarter" idx="11"/>
          </p:nvPr>
        </p:nvSpPr>
        <p:spPr>
          <a:xfrm>
            <a:off x="6267450" y="1484315"/>
            <a:ext cx="5187950" cy="434498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874712" y="367507"/>
            <a:ext cx="5195887" cy="66278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765316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684213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 dirty="0"/>
              <a:t>Das ist eine Überschrift</a:t>
            </a:r>
            <a:br>
              <a:rPr lang="de-DE" dirty="0"/>
            </a:br>
            <a:r>
              <a:rPr lang="de-DE" dirty="0"/>
              <a:t>in zwei Zeilen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74712" y="1481138"/>
            <a:ext cx="10580687" cy="4360861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/>
              <a:t>Erste Textebene (16pt)</a:t>
            </a:r>
          </a:p>
          <a:p>
            <a:pPr lvl="1"/>
            <a:r>
              <a:rPr lang="de-DE" dirty="0"/>
              <a:t>Zweite Textebene für Aufzählungen</a:t>
            </a:r>
          </a:p>
          <a:p>
            <a:pPr lvl="2"/>
            <a:r>
              <a:rPr lang="de-DE" dirty="0"/>
              <a:t>Dritte Textebene bei viel Text (14pt)</a:t>
            </a:r>
          </a:p>
          <a:p>
            <a:pPr lvl="3"/>
            <a:r>
              <a:rPr lang="de-DE" dirty="0"/>
              <a:t>Vierte Textebene für Aufzählungen bei viel Text</a:t>
            </a:r>
          </a:p>
          <a:p>
            <a:pPr lvl="4"/>
            <a:r>
              <a:rPr lang="de-DE" dirty="0"/>
              <a:t>Fünfte Ebene</a:t>
            </a:r>
          </a:p>
          <a:p>
            <a:pPr lvl="5"/>
            <a:r>
              <a:rPr lang="de-DE" dirty="0"/>
              <a:t>Zwischenseite</a:t>
            </a:r>
          </a:p>
          <a:p>
            <a:pPr lvl="6"/>
            <a:r>
              <a:rPr lang="de-DE" dirty="0"/>
              <a:t>Für den nächsten Präsentationsabschnitt</a:t>
            </a:r>
          </a:p>
        </p:txBody>
      </p:sp>
      <p:sp>
        <p:nvSpPr>
          <p:cNvPr id="4" name="Textfeld 3"/>
          <p:cNvSpPr txBox="1"/>
          <p:nvPr userDrawn="1"/>
        </p:nvSpPr>
        <p:spPr>
          <a:xfrm>
            <a:off x="3575050" y="6319797"/>
            <a:ext cx="5187950" cy="369332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l" defTabSz="9142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800" dirty="0">
                <a:solidFill>
                  <a:schemeClr val="bg2"/>
                </a:solidFill>
              </a:rPr>
              <a:t>Final Presentation</a:t>
            </a:r>
          </a:p>
          <a:p>
            <a:pPr algn="l"/>
            <a:r>
              <a:rPr lang="de-DE" sz="80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Rehan Karthik Chandralal</a:t>
            </a:r>
            <a:br>
              <a:rPr lang="de-DE" sz="80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de-DE" sz="80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TU </a:t>
            </a:r>
            <a:r>
              <a:rPr lang="de-DE" sz="800" baseline="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Dresden, June 26</a:t>
            </a:r>
            <a:r>
              <a:rPr lang="en-US" sz="800" baseline="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2024</a:t>
            </a:r>
            <a:endParaRPr lang="de-DE" sz="800" dirty="0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8" name="Gerade Verbindung 14"/>
          <p:cNvCxnSpPr/>
          <p:nvPr/>
        </p:nvCxnSpPr>
        <p:spPr>
          <a:xfrm>
            <a:off x="0" y="6123216"/>
            <a:ext cx="121920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/>
          <p:cNvSpPr txBox="1"/>
          <p:nvPr/>
        </p:nvSpPr>
        <p:spPr>
          <a:xfrm>
            <a:off x="8966200" y="6306444"/>
            <a:ext cx="704850" cy="369332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r" defTabSz="9142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lang="de-DE" sz="80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endParaRPr lang="de-DE" sz="800" baseline="0" dirty="0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r" defTabSz="9142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800" dirty="0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9" name="Grafik 8"/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3955" y="6336430"/>
            <a:ext cx="770373" cy="350618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293" y="6336706"/>
            <a:ext cx="1115691" cy="324444"/>
          </a:xfrm>
          <a:prstGeom prst="rect">
            <a:avLst/>
          </a:prstGeom>
        </p:spPr>
      </p:pic>
      <p:pic>
        <p:nvPicPr>
          <p:cNvPr id="13" name="Grafik 12"/>
          <p:cNvPicPr>
            <a:picLocks noChangeAspect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6795" y="6272950"/>
            <a:ext cx="376119" cy="41617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5F1B3CF-3942-46AF-9C14-8F89F2BBE98A}"/>
              </a:ext>
            </a:extLst>
          </p:cNvPr>
          <p:cNvSpPr txBox="1"/>
          <p:nvPr userDrawn="1"/>
        </p:nvSpPr>
        <p:spPr>
          <a:xfrm>
            <a:off x="9224211" y="6336706"/>
            <a:ext cx="991543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FDDF9A31-97D6-4B65-BAA9-127CB9F828CA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898902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2" r:id="rId1"/>
    <p:sldLayoutId id="2147483894" r:id="rId2"/>
    <p:sldLayoutId id="2147483895" r:id="rId3"/>
    <p:sldLayoutId id="2147483893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  <p:sldLayoutId id="2147483920" r:id="rId13"/>
  </p:sldLayoutIdLst>
  <p:hf hdr="0" ftr="0" dt="0"/>
  <p:txStyles>
    <p:titleStyle>
      <a:lvl1pPr algn="l" defTabSz="914269" rtl="0" eaLnBrk="1" latinLnBrk="0" hangingPunct="1">
        <a:spcBef>
          <a:spcPct val="0"/>
        </a:spcBef>
        <a:buNone/>
        <a:defRPr sz="2400" b="1" kern="1200" baseline="0">
          <a:solidFill>
            <a:schemeClr val="tx2"/>
          </a:solidFill>
          <a:latin typeface="Open Sans" panose="020B0606030504020204" pitchFamily="34" charset="0"/>
          <a:ea typeface="+mj-ea"/>
          <a:cs typeface="+mj-cs"/>
        </a:defRPr>
      </a:lvl1pPr>
    </p:titleStyle>
    <p:bodyStyle>
      <a:lvl1pPr marL="0" indent="0" algn="l" defTabSz="914269" rtl="0" eaLnBrk="1" latinLnBrk="0" hangingPunct="1">
        <a:spcBef>
          <a:spcPts val="600"/>
        </a:spcBef>
        <a:buFont typeface="Arial" panose="020B0604020202020204" pitchFamily="34" charset="0"/>
        <a:buNone/>
        <a:defRPr sz="1600" kern="120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1pPr>
      <a:lvl2pPr marL="395942" indent="-323953" algn="l" defTabSz="914269" rtl="0" eaLnBrk="1" latinLnBrk="0" hangingPunct="1">
        <a:spcBef>
          <a:spcPts val="300"/>
        </a:spcBef>
        <a:buFont typeface="Open Sans" panose="020B0606030504020204" pitchFamily="34" charset="0"/>
        <a:buChar char="—"/>
        <a:defRPr sz="1600" kern="120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2pPr>
      <a:lvl3pPr marL="0" indent="0" algn="l" defTabSz="914269" rtl="0" eaLnBrk="1" latinLnBrk="0" hangingPunct="1">
        <a:spcBef>
          <a:spcPts val="600"/>
        </a:spcBef>
        <a:buFont typeface="Arial" panose="020B0604020202020204" pitchFamily="34" charset="0"/>
        <a:buNone/>
        <a:defRPr sz="1400" kern="120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3pPr>
      <a:lvl4pPr marL="395942" indent="-215969" algn="l" defTabSz="914269" rtl="0" eaLnBrk="1" latinLnBrk="0" hangingPunct="1">
        <a:spcBef>
          <a:spcPts val="300"/>
        </a:spcBef>
        <a:buFont typeface="Symbol" panose="05050102010706020507" pitchFamily="18" charset="2"/>
        <a:buChar char="-"/>
        <a:defRPr sz="1400" kern="120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4pPr>
      <a:lvl5pPr marL="575916" indent="-179362" algn="l" defTabSz="914269" rtl="0" eaLnBrk="1" latinLnBrk="0" hangingPunct="1">
        <a:spcBef>
          <a:spcPts val="300"/>
        </a:spcBef>
        <a:buFont typeface="Symbol" panose="05050102010706020507" pitchFamily="18" charset="2"/>
        <a:buChar char="-"/>
        <a:defRPr sz="1400" kern="1200" baseline="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5pPr>
      <a:lvl6pPr marL="358723" indent="0" algn="l" defTabSz="914269" rtl="0" eaLnBrk="1" latinLnBrk="0" hangingPunct="1">
        <a:spcBef>
          <a:spcPts val="0"/>
        </a:spcBef>
        <a:buFont typeface="Arial" panose="020B0604020202020204" pitchFamily="34" charset="0"/>
        <a:buNone/>
        <a:defRPr sz="3200" b="1" kern="1200">
          <a:solidFill>
            <a:schemeClr val="bg1"/>
          </a:solidFill>
          <a:latin typeface="+mn-lt"/>
          <a:ea typeface="+mn-ea"/>
          <a:cs typeface="+mn-cs"/>
        </a:defRPr>
      </a:lvl6pPr>
      <a:lvl7pPr marL="358723" indent="0" algn="l" defTabSz="914269" rtl="0" eaLnBrk="1" latinLnBrk="0" hangingPunct="1">
        <a:spcBef>
          <a:spcPts val="0"/>
        </a:spcBef>
        <a:buFont typeface="Arial" panose="020B0604020202020204" pitchFamily="34" charset="0"/>
        <a:buNone/>
        <a:defRPr sz="3200" kern="1200">
          <a:solidFill>
            <a:schemeClr val="bg1"/>
          </a:solidFill>
          <a:latin typeface="+mn-lt"/>
          <a:ea typeface="+mn-ea"/>
          <a:cs typeface="+mn-cs"/>
        </a:defRPr>
      </a:lvl7pPr>
      <a:lvl8pPr marL="3428502" indent="-228566" algn="l" defTabSz="914269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635" indent="-228566" algn="l" defTabSz="914269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5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69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02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34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70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803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36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70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6" pos="992">
          <p15:clr>
            <a:srgbClr val="F26B43"/>
          </p15:clr>
        </p15:guide>
        <p15:guide id="7" pos="1120">
          <p15:clr>
            <a:srgbClr val="F26B43"/>
          </p15:clr>
        </p15:guide>
        <p15:guide id="8" pos="1676">
          <p15:clr>
            <a:srgbClr val="F26B43"/>
          </p15:clr>
        </p15:guide>
        <p15:guide id="9" pos="1556">
          <p15:clr>
            <a:srgbClr val="F26B43"/>
          </p15:clr>
        </p15:guide>
        <p15:guide id="10" pos="2252">
          <p15:clr>
            <a:srgbClr val="F26B43"/>
          </p15:clr>
        </p15:guide>
        <p15:guide id="11" pos="2128">
          <p15:clr>
            <a:srgbClr val="F26B43"/>
          </p15:clr>
        </p15:guide>
        <p15:guide id="16" pos="3824">
          <p15:clr>
            <a:srgbClr val="F26B43"/>
          </p15:clr>
        </p15:guide>
        <p15:guide id="17" pos="3948">
          <p15:clr>
            <a:srgbClr val="F26B43"/>
          </p15:clr>
        </p15:guide>
        <p15:guide id="20" pos="4384">
          <p15:clr>
            <a:srgbClr val="F26B43"/>
          </p15:clr>
        </p15:guide>
        <p15:guide id="21" pos="4508">
          <p15:clr>
            <a:srgbClr val="F26B43"/>
          </p15:clr>
        </p15:guide>
        <p15:guide id="22" pos="6780">
          <p15:clr>
            <a:srgbClr val="F26B43"/>
          </p15:clr>
        </p15:guide>
        <p15:guide id="23" pos="6656">
          <p15:clr>
            <a:srgbClr val="F26B43"/>
          </p15:clr>
        </p15:guide>
        <p15:guide id="24" pos="4960">
          <p15:clr>
            <a:srgbClr val="F26B43"/>
          </p15:clr>
        </p15:guide>
        <p15:guide id="25" pos="5084">
          <p15:clr>
            <a:srgbClr val="F26B43"/>
          </p15:clr>
        </p15:guide>
        <p15:guide id="30" orient="horz" pos="538">
          <p15:clr>
            <a:srgbClr val="F26B43"/>
          </p15:clr>
        </p15:guide>
        <p15:guide id="31" pos="551">
          <p15:clr>
            <a:srgbClr val="F26B43"/>
          </p15:clr>
        </p15:guide>
        <p15:guide id="39" pos="6108" userDrawn="1">
          <p15:clr>
            <a:srgbClr val="F26B43"/>
          </p15:clr>
        </p15:guide>
        <p15:guide id="40" pos="6216">
          <p15:clr>
            <a:srgbClr val="F26B43"/>
          </p15:clr>
        </p15:guide>
        <p15:guide id="41" pos="2692">
          <p15:clr>
            <a:srgbClr val="F26B43"/>
          </p15:clr>
        </p15:guide>
        <p15:guide id="42" pos="2808">
          <p15:clr>
            <a:srgbClr val="F26B43"/>
          </p15:clr>
        </p15:guide>
        <p15:guide id="43" pos="3260">
          <p15:clr>
            <a:srgbClr val="F26B43"/>
          </p15:clr>
        </p15:guide>
        <p15:guide id="44" pos="3380">
          <p15:clr>
            <a:srgbClr val="F26B43"/>
          </p15:clr>
        </p15:guide>
        <p15:guide id="50" pos="5520">
          <p15:clr>
            <a:srgbClr val="F26B43"/>
          </p15:clr>
        </p15:guide>
        <p15:guide id="52" orient="horz" pos="933">
          <p15:clr>
            <a:srgbClr val="F26B43"/>
          </p15:clr>
        </p15:guide>
        <p15:guide id="53" orient="horz" pos="759">
          <p15:clr>
            <a:srgbClr val="F26B43"/>
          </p15:clr>
        </p15:guide>
        <p15:guide id="58" orient="horz" pos="218">
          <p15:clr>
            <a:srgbClr val="F26B43"/>
          </p15:clr>
        </p15:guide>
        <p15:guide id="59" orient="horz" pos="3680">
          <p15:clr>
            <a:srgbClr val="F26B43"/>
          </p15:clr>
        </p15:guide>
        <p15:guide id="60" orient="horz" pos="3861">
          <p15:clr>
            <a:srgbClr val="F26B43"/>
          </p15:clr>
        </p15:guide>
        <p15:guide id="62" orient="horz" pos="2130">
          <p15:clr>
            <a:srgbClr val="F26B43"/>
          </p15:clr>
        </p15:guide>
        <p15:guide id="65" pos="5654" userDrawn="1">
          <p15:clr>
            <a:srgbClr val="F26B43"/>
          </p15:clr>
        </p15:guide>
        <p15:guide id="66" orient="horz" pos="649">
          <p15:clr>
            <a:srgbClr val="F26B43"/>
          </p15:clr>
        </p15:guide>
        <p15:guide id="67" pos="7216">
          <p15:clr>
            <a:srgbClr val="F26B43"/>
          </p15:clr>
        </p15:guide>
        <p15:guide id="69" orient="horz" pos="3988">
          <p15:clr>
            <a:srgbClr val="F26B43"/>
          </p15:clr>
        </p15:guide>
        <p15:guide id="70" orient="horz" pos="4196">
          <p15:clr>
            <a:srgbClr val="F26B43"/>
          </p15:clr>
        </p15:guide>
        <p15:guide id="71" pos="318">
          <p15:clr>
            <a:srgbClr val="F26B43"/>
          </p15:clr>
        </p15:guide>
        <p15:guide id="72" orient="horz" pos="411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51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51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" Target="slide51.xm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slide" Target="slide5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slide" Target="slide5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slide" Target="slide5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slide" Target="slide5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slide" Target="slide5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slide" Target="slide5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4" Type="http://schemas.openxmlformats.org/officeDocument/2006/relationships/slide" Target="slide5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4" Type="http://schemas.openxmlformats.org/officeDocument/2006/relationships/slide" Target="slide5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chinsights.com/blog/analysis-apple-m1-happening-and-thermal-imaging" TargetMode="External"/><Relationship Id="rId2" Type="http://schemas.openxmlformats.org/officeDocument/2006/relationships/hyperlink" Target="https://nafizshahriar.medium.com/what-is-convolutional-neural-network-cnn-deep-learning-b3921bdd82d5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llenlu2007.wordpress.com/2019/05/12Architecture-and-energy-efficiency/" TargetMode="External"/><Relationship Id="rId4" Type="http://schemas.openxmlformats.org/officeDocument/2006/relationships/hyperlink" Target="https://www.edge-ai-vision.com/2021/04/tvm-open-source-compiler-now-includes-initial-support-for-qualcomm-hexagon-dsp/" TargetMode="Externa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51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" Target="slide5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" Target="slide5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779019" y="4173002"/>
            <a:ext cx="10438871" cy="1334525"/>
          </a:xfrm>
        </p:spPr>
        <p:txBody>
          <a:bodyPr/>
          <a:lstStyle/>
          <a:p>
            <a:r>
              <a:rPr lang="en-US" dirty="0"/>
              <a:t>Rehan Karthik Chandralal</a:t>
            </a:r>
          </a:p>
          <a:p>
            <a:r>
              <a:rPr lang="en-US" dirty="0"/>
              <a:t>Matrikel No: 5127834</a:t>
            </a:r>
            <a:br>
              <a:rPr lang="en-US" dirty="0"/>
            </a:br>
            <a:r>
              <a:rPr lang="en-US" dirty="0"/>
              <a:t>MS Nano-electronic Systems</a:t>
            </a:r>
            <a:br>
              <a:rPr lang="en-US" dirty="0"/>
            </a:br>
            <a:r>
              <a:rPr lang="en-US" dirty="0"/>
              <a:t>TU Dresden, Germany</a:t>
            </a:r>
          </a:p>
          <a:p>
            <a:endParaRPr lang="en-US" dirty="0"/>
          </a:p>
          <a:p>
            <a:r>
              <a:rPr lang="en-US" dirty="0"/>
              <a:t>Supervised by</a:t>
            </a:r>
          </a:p>
          <a:p>
            <a:r>
              <a:rPr lang="en-IN" sz="1800" b="0" i="0" u="none" strike="noStrike" baseline="0" dirty="0">
                <a:latin typeface="OpenSans-Light"/>
              </a:rPr>
              <a:t>Mr </a:t>
            </a:r>
            <a:r>
              <a:rPr lang="en-IN" sz="1800" b="0" i="0" u="none" strike="noStrike" baseline="0" dirty="0" err="1">
                <a:latin typeface="OpenSans-Light"/>
              </a:rPr>
              <a:t>Dr.</a:t>
            </a:r>
            <a:r>
              <a:rPr lang="en-IN" sz="1800" b="0" i="0" u="none" strike="noStrike" baseline="0" dirty="0">
                <a:latin typeface="OpenSans-Light"/>
              </a:rPr>
              <a:t>-Ing. Ahmed Kamaledin Atef</a:t>
            </a:r>
            <a:endParaRPr lang="en-US" dirty="0"/>
          </a:p>
          <a:p>
            <a:r>
              <a:rPr lang="en-US" dirty="0"/>
              <a:t>June 26 2024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779020" y="2083957"/>
            <a:ext cx="10438873" cy="828676"/>
          </a:xfrm>
        </p:spPr>
        <p:txBody>
          <a:bodyPr/>
          <a:lstStyle/>
          <a:p>
            <a:r>
              <a:rPr lang="en-US" dirty="0"/>
              <a:t>Institute of Computer Engineering- Chair of Adaptive Dynamic Systems</a:t>
            </a:r>
          </a:p>
          <a:p>
            <a:endParaRPr lang="en-US" dirty="0"/>
          </a:p>
          <a:p>
            <a:r>
              <a:rPr lang="en-US" dirty="0"/>
              <a:t>Research Project - Final Presentation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79019" y="3115757"/>
            <a:ext cx="10438873" cy="972108"/>
          </a:xfrm>
        </p:spPr>
        <p:txBody>
          <a:bodyPr/>
          <a:lstStyle/>
          <a:p>
            <a:r>
              <a:rPr kumimoji="0" lang="en-US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j-ea"/>
                <a:cs typeface="+mj-cs"/>
              </a:rPr>
              <a:t>Implementation of a Configurable Neural Processing Unit with</a:t>
            </a:r>
            <a:br>
              <a:rPr kumimoji="0" lang="en-US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j-ea"/>
                <a:cs typeface="+mj-cs"/>
              </a:rPr>
            </a:br>
            <a:r>
              <a:rPr kumimoji="0" lang="en-US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j-ea"/>
                <a:cs typeface="+mj-cs"/>
              </a:rPr>
              <a:t>Input &amp; Weight Stationary data flows 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4238409488"/>
      </p:ext>
    </p:extLst>
  </p:cSld>
  <p:clrMapOvr>
    <a:masterClrMapping/>
  </p:clrMapOvr>
  <p:transition spd="slow">
    <p:cover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278" y="40325"/>
            <a:ext cx="10580687" cy="684213"/>
          </a:xfrm>
        </p:spPr>
        <p:txBody>
          <a:bodyPr/>
          <a:lstStyle/>
          <a:p>
            <a:r>
              <a:rPr lang="en-US" dirty="0"/>
              <a:t>Motivation</a:t>
            </a:r>
            <a:br>
              <a:rPr lang="en-US" dirty="0"/>
            </a:br>
            <a:r>
              <a:rPr lang="en-US" sz="2000" b="0" dirty="0"/>
              <a:t>Input Stationary Dataflow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481377" y="1130157"/>
            <a:ext cx="11312037" cy="4952236"/>
          </a:xfrm>
        </p:spPr>
        <p:txBody>
          <a:bodyPr/>
          <a:lstStyle/>
          <a:p>
            <a:pPr marL="285750" indent="-285750" algn="l">
              <a:buFont typeface="Wingdings" panose="05000000000000000000" pitchFamily="2" charset="2"/>
              <a:buChar char="§"/>
            </a:pPr>
            <a:endParaRPr lang="en-US" b="0" dirty="0"/>
          </a:p>
          <a:p>
            <a:pPr marL="285750" lvl="7" indent="-285750">
              <a:spcBef>
                <a:spcPts val="0"/>
              </a:spcBef>
              <a:defRPr/>
            </a:pPr>
            <a:endParaRPr lang="en-US" sz="18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800" dirty="0"/>
          </a:p>
          <a:p>
            <a:pPr algn="l"/>
            <a:endParaRPr lang="en-US" b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3CF3417-BDE3-4675-4BCA-E0041940403D}"/>
              </a:ext>
            </a:extLst>
          </p:cNvPr>
          <p:cNvSpPr/>
          <p:nvPr/>
        </p:nvSpPr>
        <p:spPr>
          <a:xfrm>
            <a:off x="3437165" y="1769468"/>
            <a:ext cx="1232808" cy="65532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2"/>
                </a:solidFill>
              </a:rPr>
              <a:t>MAC</a:t>
            </a:r>
            <a:r>
              <a:rPr lang="en-IN" sz="1000" dirty="0">
                <a:solidFill>
                  <a:schemeClr val="tx2"/>
                </a:solidFill>
              </a:rPr>
              <a:t>1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3FFCDF4-316B-5705-C32A-875CCC501062}"/>
              </a:ext>
            </a:extLst>
          </p:cNvPr>
          <p:cNvCxnSpPr/>
          <p:nvPr/>
        </p:nvCxnSpPr>
        <p:spPr>
          <a:xfrm>
            <a:off x="3878036" y="1350594"/>
            <a:ext cx="0" cy="4188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3C6A50B-1E88-4A62-224C-1172118C0B7C}"/>
              </a:ext>
            </a:extLst>
          </p:cNvPr>
          <p:cNvCxnSpPr/>
          <p:nvPr/>
        </p:nvCxnSpPr>
        <p:spPr>
          <a:xfrm>
            <a:off x="4340679" y="1339594"/>
            <a:ext cx="0" cy="4188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E55D48D-FA60-5562-50CA-F8BE6C204BC0}"/>
              </a:ext>
            </a:extLst>
          </p:cNvPr>
          <p:cNvCxnSpPr>
            <a:cxnSpLocks/>
          </p:cNvCxnSpPr>
          <p:nvPr/>
        </p:nvCxnSpPr>
        <p:spPr>
          <a:xfrm>
            <a:off x="4675414" y="1973687"/>
            <a:ext cx="36467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F3AB1EDC-AE96-4CE1-1DA0-8D990A1DBF78}"/>
              </a:ext>
            </a:extLst>
          </p:cNvPr>
          <p:cNvSpPr/>
          <p:nvPr/>
        </p:nvSpPr>
        <p:spPr>
          <a:xfrm>
            <a:off x="5040085" y="1769468"/>
            <a:ext cx="1232808" cy="65532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2"/>
                </a:solidFill>
              </a:rPr>
              <a:t>MAC</a:t>
            </a:r>
            <a:r>
              <a:rPr lang="en-IN" sz="1000" dirty="0">
                <a:solidFill>
                  <a:schemeClr val="tx2"/>
                </a:solidFill>
              </a:rPr>
              <a:t>2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A5D95AD-B59F-AF5B-9230-F37B6743AD86}"/>
              </a:ext>
            </a:extLst>
          </p:cNvPr>
          <p:cNvCxnSpPr>
            <a:cxnSpLocks/>
          </p:cNvCxnSpPr>
          <p:nvPr/>
        </p:nvCxnSpPr>
        <p:spPr>
          <a:xfrm>
            <a:off x="6272893" y="1973687"/>
            <a:ext cx="36467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925D01ED-073E-C104-5407-98C4B4097216}"/>
              </a:ext>
            </a:extLst>
          </p:cNvPr>
          <p:cNvSpPr/>
          <p:nvPr/>
        </p:nvSpPr>
        <p:spPr>
          <a:xfrm>
            <a:off x="6631494" y="1769468"/>
            <a:ext cx="1232808" cy="65532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2"/>
                </a:solidFill>
              </a:rPr>
              <a:t>MAC</a:t>
            </a:r>
            <a:r>
              <a:rPr lang="en-IN" sz="1000" dirty="0">
                <a:solidFill>
                  <a:schemeClr val="tx2"/>
                </a:solidFill>
              </a:rPr>
              <a:t>3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B69646D-52A8-5318-2734-65B29EF0D02F}"/>
              </a:ext>
            </a:extLst>
          </p:cNvPr>
          <p:cNvCxnSpPr/>
          <p:nvPr/>
        </p:nvCxnSpPr>
        <p:spPr>
          <a:xfrm>
            <a:off x="5510465" y="1353854"/>
            <a:ext cx="0" cy="4188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112094A-CF1E-1080-9A11-347F2E7D2297}"/>
              </a:ext>
            </a:extLst>
          </p:cNvPr>
          <p:cNvCxnSpPr/>
          <p:nvPr/>
        </p:nvCxnSpPr>
        <p:spPr>
          <a:xfrm>
            <a:off x="5943600" y="1353854"/>
            <a:ext cx="0" cy="4188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F7758A5-D8C2-A053-B3B1-872D49197409}"/>
              </a:ext>
            </a:extLst>
          </p:cNvPr>
          <p:cNvCxnSpPr/>
          <p:nvPr/>
        </p:nvCxnSpPr>
        <p:spPr>
          <a:xfrm>
            <a:off x="7051223" y="1353854"/>
            <a:ext cx="0" cy="4188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EC9508A-2C3E-1461-82F9-36AF9EA62207}"/>
              </a:ext>
            </a:extLst>
          </p:cNvPr>
          <p:cNvCxnSpPr/>
          <p:nvPr/>
        </p:nvCxnSpPr>
        <p:spPr>
          <a:xfrm>
            <a:off x="7494814" y="1353854"/>
            <a:ext cx="0" cy="4188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467167F-E928-76A4-E506-42AFB94798AE}"/>
              </a:ext>
            </a:extLst>
          </p:cNvPr>
          <p:cNvCxnSpPr>
            <a:cxnSpLocks/>
          </p:cNvCxnSpPr>
          <p:nvPr/>
        </p:nvCxnSpPr>
        <p:spPr>
          <a:xfrm>
            <a:off x="7864302" y="1973687"/>
            <a:ext cx="36467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E5B0504-5037-9A3B-5FBF-2B8FCBE5593C}"/>
              </a:ext>
            </a:extLst>
          </p:cNvPr>
          <p:cNvCxnSpPr/>
          <p:nvPr/>
        </p:nvCxnSpPr>
        <p:spPr>
          <a:xfrm>
            <a:off x="0" y="3429000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E727D7C0-9DF9-72FF-1A5B-C267FC63E2AC}"/>
              </a:ext>
            </a:extLst>
          </p:cNvPr>
          <p:cNvSpPr/>
          <p:nvPr/>
        </p:nvSpPr>
        <p:spPr>
          <a:xfrm>
            <a:off x="3442606" y="4697386"/>
            <a:ext cx="1232808" cy="65532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2"/>
                </a:solidFill>
              </a:rPr>
              <a:t>MAC</a:t>
            </a:r>
            <a:r>
              <a:rPr lang="en-IN" sz="1000" dirty="0">
                <a:solidFill>
                  <a:schemeClr val="tx2"/>
                </a:solidFill>
              </a:rPr>
              <a:t>1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92A1606-5C66-767E-E6BB-33A4C8109B92}"/>
              </a:ext>
            </a:extLst>
          </p:cNvPr>
          <p:cNvCxnSpPr/>
          <p:nvPr/>
        </p:nvCxnSpPr>
        <p:spPr>
          <a:xfrm>
            <a:off x="4356730" y="4275476"/>
            <a:ext cx="0" cy="4188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0C371E15-7EC8-0AF6-841E-5215EE595130}"/>
              </a:ext>
            </a:extLst>
          </p:cNvPr>
          <p:cNvCxnSpPr>
            <a:cxnSpLocks/>
          </p:cNvCxnSpPr>
          <p:nvPr/>
        </p:nvCxnSpPr>
        <p:spPr>
          <a:xfrm>
            <a:off x="4669973" y="4864496"/>
            <a:ext cx="36467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9C5AA914-00D9-555E-842D-E3155E0194BC}"/>
              </a:ext>
            </a:extLst>
          </p:cNvPr>
          <p:cNvSpPr/>
          <p:nvPr/>
        </p:nvSpPr>
        <p:spPr>
          <a:xfrm>
            <a:off x="5010149" y="4694350"/>
            <a:ext cx="1232808" cy="65532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2"/>
                </a:solidFill>
              </a:rPr>
              <a:t>MAC</a:t>
            </a:r>
            <a:r>
              <a:rPr lang="en-IN" sz="1000" dirty="0">
                <a:solidFill>
                  <a:schemeClr val="tx2"/>
                </a:solidFill>
              </a:rPr>
              <a:t>2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62825A24-6B2C-59AF-E1A7-942711A463E3}"/>
              </a:ext>
            </a:extLst>
          </p:cNvPr>
          <p:cNvCxnSpPr>
            <a:cxnSpLocks/>
          </p:cNvCxnSpPr>
          <p:nvPr/>
        </p:nvCxnSpPr>
        <p:spPr>
          <a:xfrm>
            <a:off x="6242957" y="4893780"/>
            <a:ext cx="36467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FEFC4DF0-858B-F572-7A72-A00E6BDE4A9E}"/>
              </a:ext>
            </a:extLst>
          </p:cNvPr>
          <p:cNvSpPr/>
          <p:nvPr/>
        </p:nvSpPr>
        <p:spPr>
          <a:xfrm>
            <a:off x="6637564" y="4713422"/>
            <a:ext cx="1232808" cy="65532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2"/>
                </a:solidFill>
              </a:rPr>
              <a:t>MAC</a:t>
            </a:r>
            <a:r>
              <a:rPr lang="en-IN" sz="1000" dirty="0">
                <a:solidFill>
                  <a:schemeClr val="tx2"/>
                </a:solidFill>
              </a:rPr>
              <a:t>3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E377595-1158-8EEC-4CB0-6BC8358AB62F}"/>
              </a:ext>
            </a:extLst>
          </p:cNvPr>
          <p:cNvCxnSpPr/>
          <p:nvPr/>
        </p:nvCxnSpPr>
        <p:spPr>
          <a:xfrm>
            <a:off x="6014474" y="4284230"/>
            <a:ext cx="0" cy="4188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D6CB1D41-AF5D-606E-7524-ACA817C60B3D}"/>
              </a:ext>
            </a:extLst>
          </p:cNvPr>
          <p:cNvCxnSpPr/>
          <p:nvPr/>
        </p:nvCxnSpPr>
        <p:spPr>
          <a:xfrm>
            <a:off x="7573738" y="4321582"/>
            <a:ext cx="0" cy="4188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9B4C1C23-0E41-0815-6667-65DEFD68FAC0}"/>
              </a:ext>
            </a:extLst>
          </p:cNvPr>
          <p:cNvCxnSpPr>
            <a:cxnSpLocks/>
          </p:cNvCxnSpPr>
          <p:nvPr/>
        </p:nvCxnSpPr>
        <p:spPr>
          <a:xfrm>
            <a:off x="7870372" y="4884314"/>
            <a:ext cx="36467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56180C7A-8040-9D1B-8D9B-382CA2B0FE3F}"/>
              </a:ext>
            </a:extLst>
          </p:cNvPr>
          <p:cNvSpPr txBox="1"/>
          <p:nvPr/>
        </p:nvSpPr>
        <p:spPr>
          <a:xfrm>
            <a:off x="3558054" y="1052200"/>
            <a:ext cx="11329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           </a:t>
            </a:r>
            <a:r>
              <a:rPr lang="en-IN" sz="1600" dirty="0">
                <a:solidFill>
                  <a:schemeClr val="accent4"/>
                </a:solidFill>
              </a:rPr>
              <a:t>W</a:t>
            </a:r>
            <a:r>
              <a:rPr lang="en-IN" sz="1000" dirty="0">
                <a:solidFill>
                  <a:schemeClr val="accent4"/>
                </a:solidFill>
              </a:rPr>
              <a:t>B.1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FB5E916-8782-78C6-C4C2-934B32CCA139}"/>
              </a:ext>
            </a:extLst>
          </p:cNvPr>
          <p:cNvSpPr txBox="1"/>
          <p:nvPr/>
        </p:nvSpPr>
        <p:spPr>
          <a:xfrm>
            <a:off x="6763071" y="1074476"/>
            <a:ext cx="10773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           </a:t>
            </a:r>
            <a:r>
              <a:rPr lang="en-IN" sz="1600" dirty="0">
                <a:solidFill>
                  <a:schemeClr val="accent4"/>
                </a:solidFill>
              </a:rPr>
              <a:t>W</a:t>
            </a:r>
            <a:r>
              <a:rPr lang="en-IN" sz="1000" dirty="0">
                <a:solidFill>
                  <a:schemeClr val="accent4"/>
                </a:solidFill>
              </a:rPr>
              <a:t>B.3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C9F4CA5-E99D-CFBF-AC16-CAC6E10D8092}"/>
              </a:ext>
            </a:extLst>
          </p:cNvPr>
          <p:cNvSpPr txBox="1"/>
          <p:nvPr/>
        </p:nvSpPr>
        <p:spPr>
          <a:xfrm>
            <a:off x="5196997" y="1064354"/>
            <a:ext cx="11329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           </a:t>
            </a:r>
            <a:r>
              <a:rPr lang="en-IN" sz="1600" dirty="0">
                <a:solidFill>
                  <a:schemeClr val="accent4"/>
                </a:solidFill>
              </a:rPr>
              <a:t>W</a:t>
            </a:r>
            <a:r>
              <a:rPr lang="en-IN" sz="1000" dirty="0">
                <a:solidFill>
                  <a:schemeClr val="accent4"/>
                </a:solidFill>
              </a:rPr>
              <a:t>B.2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A46CBB6-596D-15F1-24C9-F33C3B3CAC63}"/>
              </a:ext>
            </a:extLst>
          </p:cNvPr>
          <p:cNvSpPr txBox="1"/>
          <p:nvPr/>
        </p:nvSpPr>
        <p:spPr>
          <a:xfrm>
            <a:off x="4130593" y="3976024"/>
            <a:ext cx="11208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solidFill>
                  <a:schemeClr val="accent4"/>
                </a:solidFill>
              </a:rPr>
              <a:t>W</a:t>
            </a:r>
            <a:r>
              <a:rPr lang="en-IN" sz="1000" dirty="0">
                <a:solidFill>
                  <a:schemeClr val="accent4"/>
                </a:solidFill>
              </a:rPr>
              <a:t>B.1          </a:t>
            </a:r>
            <a:endParaRPr lang="en-IN" sz="1200" dirty="0">
              <a:solidFill>
                <a:schemeClr val="accent4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3C218BF-09C8-BF99-7494-B70BA7162E48}"/>
              </a:ext>
            </a:extLst>
          </p:cNvPr>
          <p:cNvSpPr txBox="1"/>
          <p:nvPr/>
        </p:nvSpPr>
        <p:spPr>
          <a:xfrm>
            <a:off x="7334771" y="4015880"/>
            <a:ext cx="9824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solidFill>
                  <a:schemeClr val="accent4"/>
                </a:solidFill>
              </a:rPr>
              <a:t>W</a:t>
            </a:r>
            <a:r>
              <a:rPr lang="en-IN" sz="1000" dirty="0">
                <a:solidFill>
                  <a:schemeClr val="accent4"/>
                </a:solidFill>
              </a:rPr>
              <a:t>B.3</a:t>
            </a:r>
            <a:endParaRPr lang="en-IN" sz="1200" dirty="0">
              <a:solidFill>
                <a:schemeClr val="accent4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4159EF1-BB8B-21EA-5AC4-AED6B27CCF73}"/>
              </a:ext>
            </a:extLst>
          </p:cNvPr>
          <p:cNvSpPr txBox="1"/>
          <p:nvPr/>
        </p:nvSpPr>
        <p:spPr>
          <a:xfrm>
            <a:off x="5682555" y="4007220"/>
            <a:ext cx="11208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solidFill>
                  <a:schemeClr val="accent4"/>
                </a:solidFill>
              </a:rPr>
              <a:t>W</a:t>
            </a:r>
            <a:r>
              <a:rPr lang="en-IN" sz="1000" dirty="0">
                <a:solidFill>
                  <a:schemeClr val="accent4"/>
                </a:solidFill>
              </a:rPr>
              <a:t>B.2</a:t>
            </a:r>
            <a:endParaRPr lang="en-IN" sz="1200" dirty="0">
              <a:solidFill>
                <a:schemeClr val="accent4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78763426-DCD4-F875-ADB2-2D744332655D}"/>
              </a:ext>
            </a:extLst>
          </p:cNvPr>
          <p:cNvSpPr txBox="1"/>
          <p:nvPr/>
        </p:nvSpPr>
        <p:spPr>
          <a:xfrm>
            <a:off x="4617638" y="2003565"/>
            <a:ext cx="7511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>
                <a:solidFill>
                  <a:srgbClr val="FF0000"/>
                </a:solidFill>
              </a:rPr>
              <a:t>S</a:t>
            </a:r>
            <a:r>
              <a:rPr lang="en-IN" sz="1000" dirty="0">
                <a:solidFill>
                  <a:srgbClr val="FF0000"/>
                </a:solidFill>
              </a:rPr>
              <a:t>A.1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963682D-766C-80D5-5E16-A1719603A487}"/>
              </a:ext>
            </a:extLst>
          </p:cNvPr>
          <p:cNvSpPr txBox="1"/>
          <p:nvPr/>
        </p:nvSpPr>
        <p:spPr>
          <a:xfrm>
            <a:off x="6223907" y="1984403"/>
            <a:ext cx="7511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>
                <a:solidFill>
                  <a:srgbClr val="FF0000"/>
                </a:solidFill>
              </a:rPr>
              <a:t>S</a:t>
            </a:r>
            <a:r>
              <a:rPr lang="en-IN" sz="1000" dirty="0">
                <a:solidFill>
                  <a:srgbClr val="FF0000"/>
                </a:solidFill>
              </a:rPr>
              <a:t>A.2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E6DB18F-5FA5-E187-1F80-D350A7222559}"/>
              </a:ext>
            </a:extLst>
          </p:cNvPr>
          <p:cNvSpPr txBox="1"/>
          <p:nvPr/>
        </p:nvSpPr>
        <p:spPr>
          <a:xfrm>
            <a:off x="8187837" y="1819798"/>
            <a:ext cx="7511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>
                <a:solidFill>
                  <a:srgbClr val="FF0000"/>
                </a:solidFill>
              </a:rPr>
              <a:t>S</a:t>
            </a:r>
            <a:r>
              <a:rPr lang="en-IN" sz="1000" dirty="0">
                <a:solidFill>
                  <a:srgbClr val="FF0000"/>
                </a:solidFill>
              </a:rPr>
              <a:t>A.3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C08FD91-B0FA-C441-07E7-CF63F7BD18D5}"/>
              </a:ext>
            </a:extLst>
          </p:cNvPr>
          <p:cNvSpPr txBox="1"/>
          <p:nvPr/>
        </p:nvSpPr>
        <p:spPr>
          <a:xfrm>
            <a:off x="4604656" y="4890521"/>
            <a:ext cx="7511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>
                <a:solidFill>
                  <a:srgbClr val="FF0000"/>
                </a:solidFill>
              </a:rPr>
              <a:t>S</a:t>
            </a:r>
            <a:r>
              <a:rPr lang="en-IN" sz="1000" dirty="0">
                <a:solidFill>
                  <a:srgbClr val="FF0000"/>
                </a:solidFill>
              </a:rPr>
              <a:t>B.1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5BD2D353-8CE6-D497-A7DB-75C1EC76EB15}"/>
              </a:ext>
            </a:extLst>
          </p:cNvPr>
          <p:cNvSpPr txBox="1"/>
          <p:nvPr/>
        </p:nvSpPr>
        <p:spPr>
          <a:xfrm>
            <a:off x="6218463" y="4909817"/>
            <a:ext cx="7511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>
                <a:solidFill>
                  <a:srgbClr val="FF0000"/>
                </a:solidFill>
              </a:rPr>
              <a:t>S</a:t>
            </a:r>
            <a:r>
              <a:rPr lang="en-IN" sz="1000" dirty="0">
                <a:solidFill>
                  <a:srgbClr val="FF0000"/>
                </a:solidFill>
              </a:rPr>
              <a:t>B.2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C363CCCD-55EA-2476-7C2E-C19FE2E35925}"/>
              </a:ext>
            </a:extLst>
          </p:cNvPr>
          <p:cNvSpPr txBox="1"/>
          <p:nvPr/>
        </p:nvSpPr>
        <p:spPr>
          <a:xfrm>
            <a:off x="8184937" y="4730425"/>
            <a:ext cx="7511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>
                <a:solidFill>
                  <a:srgbClr val="FF0000"/>
                </a:solidFill>
              </a:rPr>
              <a:t>S</a:t>
            </a:r>
            <a:r>
              <a:rPr lang="en-IN" sz="1000" dirty="0">
                <a:solidFill>
                  <a:srgbClr val="FF0000"/>
                </a:solidFill>
              </a:rPr>
              <a:t>B.3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CE863BE9-6C32-E9F6-F61E-5646B79C7018}"/>
              </a:ext>
            </a:extLst>
          </p:cNvPr>
          <p:cNvSpPr/>
          <p:nvPr/>
        </p:nvSpPr>
        <p:spPr>
          <a:xfrm>
            <a:off x="3651464" y="4703104"/>
            <a:ext cx="309815" cy="215467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9A778DB6-12EA-46E0-C72C-29EF0D530527}"/>
              </a:ext>
            </a:extLst>
          </p:cNvPr>
          <p:cNvSpPr/>
          <p:nvPr/>
        </p:nvSpPr>
        <p:spPr>
          <a:xfrm>
            <a:off x="5099259" y="4713292"/>
            <a:ext cx="309815" cy="215467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7B1F68A1-7956-D206-0D55-8AD07ABDB59D}"/>
              </a:ext>
            </a:extLst>
          </p:cNvPr>
          <p:cNvSpPr/>
          <p:nvPr/>
        </p:nvSpPr>
        <p:spPr>
          <a:xfrm>
            <a:off x="6841886" y="4720989"/>
            <a:ext cx="309815" cy="215467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36498380-E248-0641-FA32-D61691B7BB01}"/>
              </a:ext>
            </a:extLst>
          </p:cNvPr>
          <p:cNvSpPr txBox="1"/>
          <p:nvPr/>
        </p:nvSpPr>
        <p:spPr>
          <a:xfrm>
            <a:off x="3670599" y="4667136"/>
            <a:ext cx="7329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>
                <a:solidFill>
                  <a:schemeClr val="accent1"/>
                </a:solidFill>
              </a:rPr>
              <a:t>I</a:t>
            </a:r>
            <a:r>
              <a:rPr lang="en-IN" sz="900" dirty="0">
                <a:solidFill>
                  <a:schemeClr val="accent1"/>
                </a:solidFill>
              </a:rPr>
              <a:t>1</a:t>
            </a:r>
            <a:endParaRPr lang="en-IN" sz="1400" dirty="0">
              <a:solidFill>
                <a:schemeClr val="accent1"/>
              </a:solidFill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7F95BCC8-F383-579F-CFD2-9E1018E00395}"/>
              </a:ext>
            </a:extLst>
          </p:cNvPr>
          <p:cNvSpPr txBox="1"/>
          <p:nvPr/>
        </p:nvSpPr>
        <p:spPr>
          <a:xfrm>
            <a:off x="6856336" y="4669492"/>
            <a:ext cx="7329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>
                <a:solidFill>
                  <a:schemeClr val="accent1"/>
                </a:solidFill>
              </a:rPr>
              <a:t>I</a:t>
            </a:r>
            <a:r>
              <a:rPr lang="en-IN" sz="900" dirty="0">
                <a:solidFill>
                  <a:schemeClr val="accent1"/>
                </a:solidFill>
              </a:rPr>
              <a:t>3</a:t>
            </a:r>
            <a:endParaRPr lang="en-IN" sz="1400" dirty="0">
              <a:solidFill>
                <a:schemeClr val="accent1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4A15FE92-9E66-8ED5-FA89-8721D3A5F1A8}"/>
              </a:ext>
            </a:extLst>
          </p:cNvPr>
          <p:cNvSpPr txBox="1"/>
          <p:nvPr/>
        </p:nvSpPr>
        <p:spPr>
          <a:xfrm>
            <a:off x="5086348" y="4676416"/>
            <a:ext cx="7329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>
                <a:solidFill>
                  <a:schemeClr val="accent1"/>
                </a:solidFill>
              </a:rPr>
              <a:t>I</a:t>
            </a:r>
            <a:r>
              <a:rPr lang="en-IN" sz="900" dirty="0">
                <a:solidFill>
                  <a:schemeClr val="accent1"/>
                </a:solidFill>
              </a:rPr>
              <a:t>2</a:t>
            </a:r>
            <a:endParaRPr lang="en-IN" sz="1400" dirty="0">
              <a:solidFill>
                <a:schemeClr val="accent1"/>
              </a:solidFill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B665BBF1-7A95-3375-7A6E-5DCE4D6A74CF}"/>
              </a:ext>
            </a:extLst>
          </p:cNvPr>
          <p:cNvSpPr txBox="1"/>
          <p:nvPr/>
        </p:nvSpPr>
        <p:spPr>
          <a:xfrm>
            <a:off x="547007" y="1413030"/>
            <a:ext cx="22022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chemeClr val="tx2"/>
                </a:solidFill>
              </a:rPr>
              <a:t>Batch A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A0FCB0F-3873-0ED3-DB8D-BD607E463977}"/>
              </a:ext>
            </a:extLst>
          </p:cNvPr>
          <p:cNvSpPr txBox="1"/>
          <p:nvPr/>
        </p:nvSpPr>
        <p:spPr>
          <a:xfrm>
            <a:off x="549316" y="4300187"/>
            <a:ext cx="22022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chemeClr val="tx2"/>
                </a:solidFill>
              </a:rPr>
              <a:t>Batch B</a:t>
            </a:r>
          </a:p>
        </p:txBody>
      </p:sp>
    </p:spTree>
    <p:extLst>
      <p:ext uri="{BB962C8B-B14F-4D97-AF65-F5344CB8AC3E}">
        <p14:creationId xmlns:p14="http://schemas.microsoft.com/office/powerpoint/2010/main" val="38747779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DDBC5B-B1A9-6F43-A3FE-8603439FF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Task Description</a:t>
            </a:r>
            <a:br>
              <a:rPr lang="en-IN" dirty="0"/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516151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8529" y="346075"/>
            <a:ext cx="10580687" cy="684213"/>
          </a:xfrm>
        </p:spPr>
        <p:txBody>
          <a:bodyPr/>
          <a:lstStyle/>
          <a:p>
            <a:r>
              <a:rPr lang="en-US" dirty="0"/>
              <a:t>Task Description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438786" y="968140"/>
            <a:ext cx="7567781" cy="4002815"/>
          </a:xfrm>
        </p:spPr>
        <p:txBody>
          <a:bodyPr/>
          <a:lstStyle/>
          <a:p>
            <a:pPr marL="738842" lvl="1" indent="-342900" algn="just">
              <a:buFont typeface="+mj-lt"/>
              <a:buAutoNum type="arabicPeriod"/>
            </a:pPr>
            <a:r>
              <a:rPr lang="en-US" dirty="0"/>
              <a:t>Create a systolic array architecture for Multiply-Accumulate (MAC) operations</a:t>
            </a:r>
          </a:p>
          <a:p>
            <a:pPr marL="738842" lvl="1" indent="-342900" algn="just">
              <a:buFont typeface="+mj-lt"/>
              <a:buAutoNum type="arabicPeriod"/>
            </a:pPr>
            <a:endParaRPr lang="en-US" dirty="0"/>
          </a:p>
          <a:p>
            <a:pPr marL="738842" lvl="1" indent="-342900" algn="just">
              <a:buFont typeface="+mj-lt"/>
              <a:buAutoNum type="arabicPeriod"/>
            </a:pPr>
            <a:r>
              <a:rPr lang="en-US" dirty="0"/>
              <a:t> Design a flexible interconnect to support both weight and input stationary dataflows</a:t>
            </a:r>
          </a:p>
          <a:p>
            <a:pPr marL="738842" lvl="1" indent="-342900" algn="just">
              <a:buFont typeface="+mj-lt"/>
              <a:buAutoNum type="arabicPeriod"/>
            </a:pPr>
            <a:endParaRPr lang="en-US" dirty="0"/>
          </a:p>
          <a:p>
            <a:pPr marL="738842" lvl="1" indent="-342900" algn="just">
              <a:buFont typeface="+mj-lt"/>
              <a:buAutoNum type="arabicPeriod"/>
            </a:pPr>
            <a:r>
              <a:rPr lang="en-US" dirty="0"/>
              <a:t> Implement a control unit to orchestrate data transfers based on the chosen dataflow</a:t>
            </a:r>
          </a:p>
          <a:p>
            <a:pPr marL="738842" lvl="1" indent="-342900" algn="just">
              <a:buFont typeface="+mj-lt"/>
              <a:buAutoNum type="arabicPeriod"/>
            </a:pPr>
            <a:endParaRPr lang="en-US" dirty="0"/>
          </a:p>
          <a:p>
            <a:pPr marL="738842" lvl="1" indent="-342900" algn="just">
              <a:buFont typeface="+mj-lt"/>
              <a:buAutoNum type="arabicPeriod"/>
            </a:pPr>
            <a:r>
              <a:rPr lang="en-US" i="0" u="none" strike="noStrike" baseline="0" dirty="0">
                <a:latin typeface="+mj-lt"/>
              </a:rPr>
              <a:t> Evaluate the developed NPU in terms of execution time, resource utilization and power consumption for the two types of dataflow models</a:t>
            </a:r>
            <a:endParaRPr lang="en-US" dirty="0">
              <a:latin typeface="+mj-lt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800" dirty="0"/>
          </a:p>
          <a:p>
            <a:pPr algn="l"/>
            <a:endParaRPr lang="en-US" b="0" dirty="0"/>
          </a:p>
        </p:txBody>
      </p:sp>
      <p:grpSp>
        <p:nvGrpSpPr>
          <p:cNvPr id="4" name="object 4">
            <a:extLst>
              <a:ext uri="{FF2B5EF4-FFF2-40B4-BE49-F238E27FC236}">
                <a16:creationId xmlns:a16="http://schemas.microsoft.com/office/drawing/2014/main" id="{B4C3AFC8-26B1-0CC6-4A6A-69976108943C}"/>
              </a:ext>
            </a:extLst>
          </p:cNvPr>
          <p:cNvGrpSpPr/>
          <p:nvPr/>
        </p:nvGrpSpPr>
        <p:grpSpPr>
          <a:xfrm>
            <a:off x="9162594" y="1336737"/>
            <a:ext cx="1486177" cy="2130271"/>
            <a:chOff x="9562823" y="2453613"/>
            <a:chExt cx="965200" cy="1245235"/>
          </a:xfrm>
        </p:grpSpPr>
        <p:sp>
          <p:nvSpPr>
            <p:cNvPr id="6" name="object 5">
              <a:extLst>
                <a:ext uri="{FF2B5EF4-FFF2-40B4-BE49-F238E27FC236}">
                  <a16:creationId xmlns:a16="http://schemas.microsoft.com/office/drawing/2014/main" id="{44625716-3082-EAB3-5160-5D5C8039FADF}"/>
                </a:ext>
              </a:extLst>
            </p:cNvPr>
            <p:cNvSpPr/>
            <p:nvPr/>
          </p:nvSpPr>
          <p:spPr>
            <a:xfrm>
              <a:off x="9562820" y="2453614"/>
              <a:ext cx="965200" cy="1245235"/>
            </a:xfrm>
            <a:custGeom>
              <a:avLst/>
              <a:gdLst/>
              <a:ahLst/>
              <a:cxnLst/>
              <a:rect l="l" t="t" r="r" b="b"/>
              <a:pathLst>
                <a:path w="965200" h="1245235">
                  <a:moveTo>
                    <a:pt x="334568" y="941451"/>
                  </a:moveTo>
                  <a:lnTo>
                    <a:pt x="225640" y="941451"/>
                  </a:lnTo>
                  <a:lnTo>
                    <a:pt x="225640" y="1050391"/>
                  </a:lnTo>
                  <a:lnTo>
                    <a:pt x="334568" y="1050391"/>
                  </a:lnTo>
                  <a:lnTo>
                    <a:pt x="334568" y="941451"/>
                  </a:lnTo>
                  <a:close/>
                </a:path>
                <a:path w="965200" h="1245235">
                  <a:moveTo>
                    <a:pt x="334568" y="754710"/>
                  </a:moveTo>
                  <a:lnTo>
                    <a:pt x="225640" y="754710"/>
                  </a:lnTo>
                  <a:lnTo>
                    <a:pt x="225640" y="863638"/>
                  </a:lnTo>
                  <a:lnTo>
                    <a:pt x="334568" y="863638"/>
                  </a:lnTo>
                  <a:lnTo>
                    <a:pt x="334568" y="754710"/>
                  </a:lnTo>
                  <a:close/>
                </a:path>
                <a:path w="965200" h="1245235">
                  <a:moveTo>
                    <a:pt x="778065" y="964793"/>
                  </a:moveTo>
                  <a:lnTo>
                    <a:pt x="513524" y="964793"/>
                  </a:lnTo>
                  <a:lnTo>
                    <a:pt x="513524" y="1027049"/>
                  </a:lnTo>
                  <a:lnTo>
                    <a:pt x="778065" y="1027049"/>
                  </a:lnTo>
                  <a:lnTo>
                    <a:pt x="778065" y="964793"/>
                  </a:lnTo>
                  <a:close/>
                </a:path>
                <a:path w="965200" h="1245235">
                  <a:moveTo>
                    <a:pt x="778065" y="778052"/>
                  </a:moveTo>
                  <a:lnTo>
                    <a:pt x="513524" y="778052"/>
                  </a:lnTo>
                  <a:lnTo>
                    <a:pt x="513524" y="840295"/>
                  </a:lnTo>
                  <a:lnTo>
                    <a:pt x="778065" y="840295"/>
                  </a:lnTo>
                  <a:lnTo>
                    <a:pt x="778065" y="778052"/>
                  </a:lnTo>
                  <a:close/>
                </a:path>
                <a:path w="965200" h="1245235">
                  <a:moveTo>
                    <a:pt x="778065" y="591312"/>
                  </a:moveTo>
                  <a:lnTo>
                    <a:pt x="513524" y="591312"/>
                  </a:lnTo>
                  <a:lnTo>
                    <a:pt x="513524" y="653554"/>
                  </a:lnTo>
                  <a:lnTo>
                    <a:pt x="778065" y="653554"/>
                  </a:lnTo>
                  <a:lnTo>
                    <a:pt x="778065" y="591312"/>
                  </a:lnTo>
                  <a:close/>
                </a:path>
                <a:path w="965200" h="1245235">
                  <a:moveTo>
                    <a:pt x="778065" y="404571"/>
                  </a:moveTo>
                  <a:lnTo>
                    <a:pt x="513524" y="404571"/>
                  </a:lnTo>
                  <a:lnTo>
                    <a:pt x="513524" y="466813"/>
                  </a:lnTo>
                  <a:lnTo>
                    <a:pt x="778065" y="466813"/>
                  </a:lnTo>
                  <a:lnTo>
                    <a:pt x="778065" y="404571"/>
                  </a:lnTo>
                  <a:close/>
                </a:path>
                <a:path w="965200" h="1245235">
                  <a:moveTo>
                    <a:pt x="964806" y="155575"/>
                  </a:moveTo>
                  <a:lnTo>
                    <a:pt x="959916" y="131343"/>
                  </a:lnTo>
                  <a:lnTo>
                    <a:pt x="946581" y="111556"/>
                  </a:lnTo>
                  <a:lnTo>
                    <a:pt x="926795" y="98221"/>
                  </a:lnTo>
                  <a:lnTo>
                    <a:pt x="902563" y="93319"/>
                  </a:lnTo>
                  <a:lnTo>
                    <a:pt x="871435" y="93319"/>
                  </a:lnTo>
                  <a:lnTo>
                    <a:pt x="871435" y="186702"/>
                  </a:lnTo>
                  <a:lnTo>
                    <a:pt x="871435" y="1151547"/>
                  </a:lnTo>
                  <a:lnTo>
                    <a:pt x="93370" y="1151534"/>
                  </a:lnTo>
                  <a:lnTo>
                    <a:pt x="93370" y="186702"/>
                  </a:lnTo>
                  <a:lnTo>
                    <a:pt x="264541" y="186702"/>
                  </a:lnTo>
                  <a:lnTo>
                    <a:pt x="264541" y="280073"/>
                  </a:lnTo>
                  <a:lnTo>
                    <a:pt x="700265" y="280073"/>
                  </a:lnTo>
                  <a:lnTo>
                    <a:pt x="700265" y="186702"/>
                  </a:lnTo>
                  <a:lnTo>
                    <a:pt x="871435" y="186702"/>
                  </a:lnTo>
                  <a:lnTo>
                    <a:pt x="871435" y="93319"/>
                  </a:lnTo>
                  <a:lnTo>
                    <a:pt x="638022" y="93319"/>
                  </a:lnTo>
                  <a:lnTo>
                    <a:pt x="638022" y="62255"/>
                  </a:lnTo>
                  <a:lnTo>
                    <a:pt x="633120" y="38023"/>
                  </a:lnTo>
                  <a:lnTo>
                    <a:pt x="619785" y="18237"/>
                  </a:lnTo>
                  <a:lnTo>
                    <a:pt x="599998" y="4902"/>
                  </a:lnTo>
                  <a:lnTo>
                    <a:pt x="575767" y="0"/>
                  </a:lnTo>
                  <a:lnTo>
                    <a:pt x="529082" y="0"/>
                  </a:lnTo>
                  <a:lnTo>
                    <a:pt x="529082" y="108889"/>
                  </a:lnTo>
                  <a:lnTo>
                    <a:pt x="525424" y="127063"/>
                  </a:lnTo>
                  <a:lnTo>
                    <a:pt x="515416" y="141897"/>
                  </a:lnTo>
                  <a:lnTo>
                    <a:pt x="500583" y="151904"/>
                  </a:lnTo>
                  <a:lnTo>
                    <a:pt x="482396" y="155575"/>
                  </a:lnTo>
                  <a:lnTo>
                    <a:pt x="464235" y="151904"/>
                  </a:lnTo>
                  <a:lnTo>
                    <a:pt x="449389" y="141897"/>
                  </a:lnTo>
                  <a:lnTo>
                    <a:pt x="439381" y="127063"/>
                  </a:lnTo>
                  <a:lnTo>
                    <a:pt x="435711" y="108889"/>
                  </a:lnTo>
                  <a:lnTo>
                    <a:pt x="439026" y="90957"/>
                  </a:lnTo>
                  <a:lnTo>
                    <a:pt x="448627" y="76212"/>
                  </a:lnTo>
                  <a:lnTo>
                    <a:pt x="463054" y="66141"/>
                  </a:lnTo>
                  <a:lnTo>
                    <a:pt x="480872" y="62255"/>
                  </a:lnTo>
                  <a:lnTo>
                    <a:pt x="482396" y="62255"/>
                  </a:lnTo>
                  <a:lnTo>
                    <a:pt x="500583" y="65913"/>
                  </a:lnTo>
                  <a:lnTo>
                    <a:pt x="515416" y="75907"/>
                  </a:lnTo>
                  <a:lnTo>
                    <a:pt x="525424" y="90728"/>
                  </a:lnTo>
                  <a:lnTo>
                    <a:pt x="529082" y="108889"/>
                  </a:lnTo>
                  <a:lnTo>
                    <a:pt x="529082" y="0"/>
                  </a:lnTo>
                  <a:lnTo>
                    <a:pt x="389039" y="0"/>
                  </a:lnTo>
                  <a:lnTo>
                    <a:pt x="364807" y="4902"/>
                  </a:lnTo>
                  <a:lnTo>
                    <a:pt x="345020" y="18237"/>
                  </a:lnTo>
                  <a:lnTo>
                    <a:pt x="331685" y="38023"/>
                  </a:lnTo>
                  <a:lnTo>
                    <a:pt x="326783" y="62255"/>
                  </a:lnTo>
                  <a:lnTo>
                    <a:pt x="326783" y="93319"/>
                  </a:lnTo>
                  <a:lnTo>
                    <a:pt x="62242" y="93319"/>
                  </a:lnTo>
                  <a:lnTo>
                    <a:pt x="38023" y="98221"/>
                  </a:lnTo>
                  <a:lnTo>
                    <a:pt x="18237" y="111556"/>
                  </a:lnTo>
                  <a:lnTo>
                    <a:pt x="4889" y="131343"/>
                  </a:lnTo>
                  <a:lnTo>
                    <a:pt x="0" y="155575"/>
                  </a:lnTo>
                  <a:lnTo>
                    <a:pt x="0" y="1182662"/>
                  </a:lnTo>
                  <a:lnTo>
                    <a:pt x="4889" y="1206893"/>
                  </a:lnTo>
                  <a:lnTo>
                    <a:pt x="18237" y="1226680"/>
                  </a:lnTo>
                  <a:lnTo>
                    <a:pt x="38023" y="1240015"/>
                  </a:lnTo>
                  <a:lnTo>
                    <a:pt x="62242" y="1244917"/>
                  </a:lnTo>
                  <a:lnTo>
                    <a:pt x="902563" y="1244917"/>
                  </a:lnTo>
                  <a:lnTo>
                    <a:pt x="926795" y="1240015"/>
                  </a:lnTo>
                  <a:lnTo>
                    <a:pt x="946581" y="1226680"/>
                  </a:lnTo>
                  <a:lnTo>
                    <a:pt x="959916" y="1206893"/>
                  </a:lnTo>
                  <a:lnTo>
                    <a:pt x="964806" y="1182662"/>
                  </a:lnTo>
                  <a:lnTo>
                    <a:pt x="964806" y="1151547"/>
                  </a:lnTo>
                  <a:lnTo>
                    <a:pt x="964806" y="186702"/>
                  </a:lnTo>
                  <a:lnTo>
                    <a:pt x="964806" y="15557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6">
              <a:extLst>
                <a:ext uri="{FF2B5EF4-FFF2-40B4-BE49-F238E27FC236}">
                  <a16:creationId xmlns:a16="http://schemas.microsoft.com/office/drawing/2014/main" id="{BC77BF21-6F03-5695-65AB-B59DCFAB8A0A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760570" y="2791373"/>
              <a:ext cx="208303" cy="35459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pic>
      </p:grpSp>
    </p:spTree>
    <p:extLst>
      <p:ext uri="{BB962C8B-B14F-4D97-AF65-F5344CB8AC3E}">
        <p14:creationId xmlns:p14="http://schemas.microsoft.com/office/powerpoint/2010/main" val="37114415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DDBC5B-B1A9-6F43-A3FE-8603439FF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State of the Art Examples</a:t>
            </a:r>
            <a:br>
              <a:rPr lang="en-IN" dirty="0"/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667900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FBC5792-3580-6E1B-4179-62111B384F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FF825-8C6E-B77C-4CAD-1FA8BE4F3F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035" y="346075"/>
            <a:ext cx="10580687" cy="684213"/>
          </a:xfrm>
        </p:spPr>
        <p:txBody>
          <a:bodyPr/>
          <a:lstStyle/>
          <a:p>
            <a:r>
              <a:rPr lang="en-US" dirty="0"/>
              <a:t>State of the Art Examples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B2E168-ACE9-1B09-8559-692FCC611EE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79625" y="845353"/>
            <a:ext cx="10580688" cy="4344987"/>
          </a:xfrm>
        </p:spPr>
        <p:txBody>
          <a:bodyPr/>
          <a:lstStyle/>
          <a:p>
            <a:pPr marL="342900" indent="-342900" algn="l">
              <a:buFont typeface="+mj-lt"/>
              <a:buAutoNum type="arabicPeriod"/>
            </a:pPr>
            <a:r>
              <a:rPr lang="en-US" sz="1400" b="1" dirty="0"/>
              <a:t>MAERI: Enabling Flexible Dataflow Mapping over DNN Accelerators via Reconfigurable Interconnects</a:t>
            </a:r>
            <a:endParaRPr lang="en-US" sz="1400" b="1" i="0" strike="noStrike" baseline="0" dirty="0"/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en-US" b="0" i="0" u="none" strike="noStrike" baseline="0" dirty="0"/>
              <a:t> MAERI uses tiny switches to adjust how data flows between processing elements </a:t>
            </a: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en-US" dirty="0"/>
              <a:t>U</a:t>
            </a:r>
            <a:r>
              <a:rPr lang="en-US" b="0" i="0" u="none" strike="noStrike" baseline="0" dirty="0"/>
              <a:t>nused connections are avoided leading to significantly higher resource utilization and potentially better performance compared to rigid architectures</a:t>
            </a:r>
            <a:endParaRPr lang="en-US" dirty="0"/>
          </a:p>
          <a:p>
            <a:pPr algn="l"/>
            <a:endParaRPr lang="en-US" sz="1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6100B1-6A20-D92B-5E36-D99C10D285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777" y="2169043"/>
            <a:ext cx="7166343" cy="352057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F7B1F0E-041A-CBCF-2297-C8A64045D84B}"/>
              </a:ext>
            </a:extLst>
          </p:cNvPr>
          <p:cNvSpPr txBox="1"/>
          <p:nvPr/>
        </p:nvSpPr>
        <p:spPr>
          <a:xfrm>
            <a:off x="4538316" y="5689618"/>
            <a:ext cx="59354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/>
              <a:t>Fig. 8. </a:t>
            </a:r>
            <a:r>
              <a:rPr lang="en-IN" sz="1200" dirty="0">
                <a:hlinkClick r:id="rId3" action="ppaction://hlinksldjump"/>
              </a:rPr>
              <a:t>MAERI Architecture </a:t>
            </a:r>
            <a:r>
              <a:rPr lang="en-IN" sz="1200" dirty="0"/>
              <a:t>[8]</a:t>
            </a:r>
          </a:p>
        </p:txBody>
      </p:sp>
    </p:spTree>
    <p:extLst>
      <p:ext uri="{BB962C8B-B14F-4D97-AF65-F5344CB8AC3E}">
        <p14:creationId xmlns:p14="http://schemas.microsoft.com/office/powerpoint/2010/main" val="19570614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4563E76-684F-9B30-DCBF-64C9654E57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33D0F0-1398-06CA-7D77-7F1DC61955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035" y="346075"/>
            <a:ext cx="10580687" cy="684213"/>
          </a:xfrm>
        </p:spPr>
        <p:txBody>
          <a:bodyPr/>
          <a:lstStyle/>
          <a:p>
            <a:r>
              <a:rPr lang="en-US" dirty="0"/>
              <a:t>State of the Art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0645B6-6994-1AB0-57E5-74B6D4C6659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79625" y="783772"/>
            <a:ext cx="10580688" cy="4591504"/>
          </a:xfrm>
        </p:spPr>
        <p:txBody>
          <a:bodyPr/>
          <a:lstStyle/>
          <a:p>
            <a:pPr algn="l"/>
            <a:r>
              <a:rPr lang="en-US" sz="1400" b="1" i="0" u="none" strike="noStrike" baseline="0" dirty="0"/>
              <a:t>2.   Flexible Dataflow CNN Accelerator on FPGA </a:t>
            </a: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en-US" b="0" i="0" u="none" strike="noStrike" baseline="0" dirty="0"/>
              <a:t>This design uses reconfigurable logic to handle diverse layers and dataflows</a:t>
            </a: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en-US" b="0" i="0" u="none" strike="noStrike" baseline="0" dirty="0"/>
              <a:t>Resource utilization is impro</a:t>
            </a:r>
            <a:r>
              <a:rPr lang="en-US" dirty="0"/>
              <a:t>ved b</a:t>
            </a:r>
            <a:r>
              <a:rPr lang="en-US" b="0" i="0" u="none" strike="noStrike" baseline="0" dirty="0"/>
              <a:t>y dynamically adjusting its processing pipeline and avoiding unnecessary computations, potentially achieving higher efficiency than fixed accelerators</a:t>
            </a:r>
            <a:endParaRPr lang="en-US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A465E4-76C3-2096-B078-133FE1DFDF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411"/>
          <a:stretch/>
        </p:blipFill>
        <p:spPr>
          <a:xfrm>
            <a:off x="2372688" y="2158409"/>
            <a:ext cx="6080638" cy="347256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0FE2C58-38CD-2076-5996-81AAA80713DB}"/>
              </a:ext>
            </a:extLst>
          </p:cNvPr>
          <p:cNvSpPr txBox="1"/>
          <p:nvPr/>
        </p:nvSpPr>
        <p:spPr>
          <a:xfrm>
            <a:off x="3551998" y="5630975"/>
            <a:ext cx="59354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/>
              <a:t>Fig. 9. </a:t>
            </a:r>
            <a:r>
              <a:rPr lang="en-US" sz="1200" dirty="0">
                <a:hlinkClick r:id="rId3" action="ppaction://hlinksldjump"/>
              </a:rPr>
              <a:t>Flexible Dataflow CNN Accelerator on FPGA </a:t>
            </a:r>
            <a:r>
              <a:rPr lang="en-US" sz="1200" dirty="0"/>
              <a:t>[9]</a:t>
            </a:r>
          </a:p>
          <a:p>
            <a:endParaRPr lang="en-IN" sz="1200" dirty="0"/>
          </a:p>
        </p:txBody>
      </p:sp>
    </p:spTree>
    <p:extLst>
      <p:ext uri="{BB962C8B-B14F-4D97-AF65-F5344CB8AC3E}">
        <p14:creationId xmlns:p14="http://schemas.microsoft.com/office/powerpoint/2010/main" val="11754326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DDBC5B-B1A9-6F43-A3FE-8603439FF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Architecture Design of NPU</a:t>
            </a:r>
            <a:br>
              <a:rPr lang="en-IN" dirty="0"/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767937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282E881-4683-E338-5F57-24C17C5DAF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2540" y="223284"/>
            <a:ext cx="7719237" cy="5454502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AC16F700-F3AE-4395-EA9E-1C8F965057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944" y="434071"/>
            <a:ext cx="10580687" cy="684213"/>
          </a:xfrm>
        </p:spPr>
        <p:txBody>
          <a:bodyPr/>
          <a:lstStyle/>
          <a:p>
            <a:r>
              <a:rPr lang="en-US" dirty="0"/>
              <a:t>Overview of NPU </a:t>
            </a:r>
            <a:br>
              <a:rPr lang="en-US" dirty="0"/>
            </a:br>
            <a:r>
              <a:rPr lang="en-US" dirty="0"/>
              <a:t>Architecture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6825C38-C6AC-B990-0C85-792479EB6030}"/>
              </a:ext>
            </a:extLst>
          </p:cNvPr>
          <p:cNvSpPr txBox="1"/>
          <p:nvPr/>
        </p:nvSpPr>
        <p:spPr>
          <a:xfrm>
            <a:off x="155944" y="1564854"/>
            <a:ext cx="3257107" cy="333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dirty="0"/>
              <a:t>AXI Interface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IN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dirty="0"/>
              <a:t>Buffers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IN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dirty="0"/>
              <a:t>Data Pre-processing Unit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IN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dirty="0"/>
              <a:t>Interconnect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IN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dirty="0"/>
              <a:t>PE Array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IN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dirty="0"/>
              <a:t>Pooling Unit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IN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dirty="0"/>
              <a:t>Control Unit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01DBCCC-22F8-20B4-262D-4592C4A6B55A}"/>
              </a:ext>
            </a:extLst>
          </p:cNvPr>
          <p:cNvSpPr txBox="1"/>
          <p:nvPr/>
        </p:nvSpPr>
        <p:spPr>
          <a:xfrm>
            <a:off x="6819014" y="5752214"/>
            <a:ext cx="59354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/>
              <a:t>Fig. 10.  NPU Architecture </a:t>
            </a:r>
            <a:endParaRPr lang="en-US" sz="1200" dirty="0"/>
          </a:p>
          <a:p>
            <a:endParaRPr lang="en-IN" sz="1200" dirty="0"/>
          </a:p>
        </p:txBody>
      </p:sp>
    </p:spTree>
    <p:extLst>
      <p:ext uri="{BB962C8B-B14F-4D97-AF65-F5344CB8AC3E}">
        <p14:creationId xmlns:p14="http://schemas.microsoft.com/office/powerpoint/2010/main" val="4121989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8529" y="474701"/>
            <a:ext cx="10580687" cy="461999"/>
          </a:xfrm>
        </p:spPr>
        <p:txBody>
          <a:bodyPr/>
          <a:lstStyle/>
          <a:p>
            <a:r>
              <a:rPr lang="en-US" dirty="0"/>
              <a:t>AXI Interface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106327" y="1105786"/>
            <a:ext cx="5069355" cy="4342072"/>
          </a:xfrm>
        </p:spPr>
        <p:txBody>
          <a:bodyPr/>
          <a:lstStyle/>
          <a:p>
            <a:pPr marL="285750" indent="-285750" algn="l">
              <a:buFont typeface="Wingdings" panose="05000000000000000000" pitchFamily="2" charset="2"/>
              <a:buChar char="§"/>
            </a:pPr>
            <a:endParaRPr lang="en-US" b="0" dirty="0"/>
          </a:p>
          <a:p>
            <a:pPr marL="285750" lvl="7" indent="-285750">
              <a:spcBef>
                <a:spcPts val="0"/>
              </a:spcBef>
              <a:buFont typeface="Wingdings" panose="05000000000000000000" pitchFamily="2" charset="2"/>
              <a:buChar char="§"/>
              <a:defRPr/>
            </a:pPr>
            <a:r>
              <a:rPr kumimoji="0" lang="en-US" sz="1600" i="0" u="none" strike="noStrike" kern="1200" cap="none" spc="0" normalizeH="0" baseline="0" noProof="0" dirty="0">
                <a:ln>
                  <a:noFill/>
                </a:ln>
                <a:solidFill>
                  <a:srgbClr val="00305D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AXI Lite Interface serves two primary functions:</a:t>
            </a:r>
          </a:p>
          <a:p>
            <a:pPr marL="285750" lvl="7" indent="-285750">
              <a:spcBef>
                <a:spcPts val="0"/>
              </a:spcBef>
              <a:buFont typeface="Wingdings" panose="05000000000000000000" pitchFamily="2" charset="2"/>
              <a:buChar char="§"/>
              <a:defRPr/>
            </a:pPr>
            <a:endParaRPr kumimoji="0" lang="en-US" sz="1600" i="0" u="none" strike="noStrike" kern="1200" cap="none" spc="0" normalizeH="0" baseline="0" noProof="0" dirty="0">
              <a:ln>
                <a:noFill/>
              </a:ln>
              <a:solidFill>
                <a:srgbClr val="00305D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  <a:p>
            <a:pPr marL="800033" lvl="8" indent="-342900">
              <a:spcBef>
                <a:spcPts val="0"/>
              </a:spcBef>
              <a:buFont typeface="+mj-lt"/>
              <a:buAutoNum type="arabicParenR"/>
              <a:defRPr/>
            </a:pPr>
            <a:r>
              <a:rPr kumimoji="0" lang="en-US" sz="1600" i="0" u="none" strike="noStrike" kern="1200" cap="none" spc="0" normalizeH="0" baseline="0" noProof="0" dirty="0">
                <a:ln>
                  <a:noFill/>
                </a:ln>
                <a:solidFill>
                  <a:srgbClr val="00305D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It receives a data packet per clock cycle from the Core and routes it to the designated buffers (input, weight, or index) in the NPU</a:t>
            </a:r>
          </a:p>
          <a:p>
            <a:pPr marL="800033" lvl="8" indent="-342900">
              <a:spcBef>
                <a:spcPts val="0"/>
              </a:spcBef>
              <a:buFont typeface="+mj-lt"/>
              <a:buAutoNum type="arabicParenR"/>
              <a:defRPr/>
            </a:pPr>
            <a:endParaRPr lang="en-US" sz="1600" dirty="0">
              <a:solidFill>
                <a:srgbClr val="00305D"/>
              </a:solidFill>
              <a:latin typeface="Open Sans"/>
            </a:endParaRPr>
          </a:p>
          <a:p>
            <a:pPr marL="800033" lvl="8" indent="-342900">
              <a:spcBef>
                <a:spcPts val="0"/>
              </a:spcBef>
              <a:buFont typeface="+mj-lt"/>
              <a:buAutoNum type="arabicParenR"/>
              <a:defRPr/>
            </a:pPr>
            <a:endParaRPr kumimoji="0" lang="en-US" sz="1600" i="0" u="none" strike="noStrike" kern="1200" cap="none" spc="0" normalizeH="0" baseline="0" noProof="0" dirty="0">
              <a:ln>
                <a:noFill/>
              </a:ln>
              <a:solidFill>
                <a:srgbClr val="00305D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  <a:p>
            <a:pPr marL="800033" lvl="8" indent="-342900">
              <a:spcBef>
                <a:spcPts val="0"/>
              </a:spcBef>
              <a:buFont typeface="+mj-lt"/>
              <a:buAutoNum type="arabicParenR"/>
              <a:defRPr/>
            </a:pPr>
            <a:r>
              <a:rPr kumimoji="0" lang="en-US" sz="1600" i="0" u="none" strike="noStrike" kern="1200" cap="none" spc="0" normalizeH="0" baseline="0" noProof="0" dirty="0">
                <a:ln>
                  <a:noFill/>
                </a:ln>
                <a:solidFill>
                  <a:srgbClr val="00305D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After processing, the system streams elements of the output feature map from the output buffer back to the user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5FA14C-F440-E75C-203B-E7DB68127C3E}"/>
              </a:ext>
            </a:extLst>
          </p:cNvPr>
          <p:cNvSpPr txBox="1"/>
          <p:nvPr/>
        </p:nvSpPr>
        <p:spPr>
          <a:xfrm>
            <a:off x="7184358" y="4195309"/>
            <a:ext cx="59354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/>
              <a:t>Fig. 11. AXI Interface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78AA4F-1464-B973-4AF0-CC08F8E194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6457" y="1371525"/>
            <a:ext cx="6374167" cy="253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2089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8529" y="346075"/>
            <a:ext cx="10580687" cy="461999"/>
          </a:xfrm>
        </p:spPr>
        <p:txBody>
          <a:bodyPr/>
          <a:lstStyle/>
          <a:p>
            <a:r>
              <a:rPr lang="en-US" dirty="0"/>
              <a:t>Buffers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481376" y="907088"/>
            <a:ext cx="5614624" cy="4342072"/>
          </a:xfrm>
        </p:spPr>
        <p:txBody>
          <a:bodyPr/>
          <a:lstStyle/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en-US" b="0" dirty="0"/>
              <a:t>Buffers serve as temporary storage units that facilitate efficient data flow management within the NPU</a:t>
            </a:r>
          </a:p>
          <a:p>
            <a:pPr marL="285750" indent="-285750" algn="l">
              <a:buFont typeface="Wingdings" panose="05000000000000000000" pitchFamily="2" charset="2"/>
              <a:buChar char="§"/>
            </a:pPr>
            <a:endParaRPr lang="en-US" dirty="0"/>
          </a:p>
          <a:p>
            <a:pPr marL="738842" lvl="1" indent="-342900">
              <a:buFont typeface="+mj-lt"/>
              <a:buAutoNum type="arabicPeriod"/>
            </a:pPr>
            <a:r>
              <a:rPr lang="en-US" b="0" dirty="0"/>
              <a:t>Input Buffer</a:t>
            </a:r>
          </a:p>
          <a:p>
            <a:pPr marL="738842" lvl="1" indent="-342900">
              <a:buFont typeface="+mj-lt"/>
              <a:buAutoNum type="arabicPeriod"/>
            </a:pPr>
            <a:endParaRPr lang="en-US" b="0" dirty="0"/>
          </a:p>
          <a:p>
            <a:pPr marL="738842" lvl="1" indent="-342900">
              <a:buFont typeface="+mj-lt"/>
              <a:buAutoNum type="arabicPeriod"/>
            </a:pPr>
            <a:r>
              <a:rPr lang="en-US" dirty="0"/>
              <a:t>Weight Buffer</a:t>
            </a:r>
          </a:p>
          <a:p>
            <a:pPr marL="738842" lvl="1" indent="-342900">
              <a:buFont typeface="+mj-lt"/>
              <a:buAutoNum type="arabicPeriod"/>
            </a:pPr>
            <a:endParaRPr lang="en-US" dirty="0"/>
          </a:p>
          <a:p>
            <a:pPr marL="738842" lvl="1" indent="-342900">
              <a:buFont typeface="+mj-lt"/>
              <a:buAutoNum type="arabicPeriod"/>
            </a:pPr>
            <a:r>
              <a:rPr lang="en-US" b="0" dirty="0"/>
              <a:t>Index Buffer</a:t>
            </a:r>
          </a:p>
          <a:p>
            <a:pPr marL="738842" lvl="1" indent="-342900">
              <a:buFont typeface="+mj-lt"/>
              <a:buAutoNum type="arabicPeriod"/>
            </a:pPr>
            <a:endParaRPr lang="en-US" b="0" dirty="0"/>
          </a:p>
          <a:p>
            <a:pPr marL="738842" lvl="1" indent="-342900">
              <a:buFont typeface="+mj-lt"/>
              <a:buAutoNum type="arabicPeriod"/>
            </a:pPr>
            <a:endParaRPr lang="en-US" b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5FA14C-F440-E75C-203B-E7DB68127C3E}"/>
              </a:ext>
            </a:extLst>
          </p:cNvPr>
          <p:cNvSpPr txBox="1"/>
          <p:nvPr/>
        </p:nvSpPr>
        <p:spPr>
          <a:xfrm>
            <a:off x="7515969" y="5345514"/>
            <a:ext cx="59354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/>
              <a:t>Fig. 12. Overview of all Buffers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00F57A6-5A29-1574-9735-44CDD220FC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49655" y="165463"/>
            <a:ext cx="4880345" cy="508369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DB79456-C2BB-234A-556C-ECA498AA9F87}"/>
              </a:ext>
            </a:extLst>
          </p:cNvPr>
          <p:cNvSpPr/>
          <p:nvPr/>
        </p:nvSpPr>
        <p:spPr>
          <a:xfrm>
            <a:off x="481376" y="1775635"/>
            <a:ext cx="5319823" cy="1562986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738842" lvl="1" indent="-342900">
              <a:buFont typeface="+mj-lt"/>
              <a:buAutoNum type="arabicPeriod"/>
            </a:pPr>
            <a:r>
              <a:rPr lang="en-US" b="0" dirty="0">
                <a:solidFill>
                  <a:schemeClr val="tx1"/>
                </a:solidFill>
              </a:rPr>
              <a:t>Input Buffer</a:t>
            </a:r>
          </a:p>
          <a:p>
            <a:pPr marL="738842" lvl="1" indent="-342900">
              <a:buFont typeface="+mj-lt"/>
              <a:buAutoNum type="arabicPeriod"/>
            </a:pPr>
            <a:endParaRPr lang="en-US" b="0" dirty="0">
              <a:solidFill>
                <a:schemeClr val="tx1"/>
              </a:solidFill>
            </a:endParaRPr>
          </a:p>
          <a:p>
            <a:pPr marL="738842" lvl="1" indent="-3429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Weight Buffer</a:t>
            </a:r>
          </a:p>
          <a:p>
            <a:pPr marL="738842" lvl="1" indent="-342900">
              <a:buFont typeface="+mj-lt"/>
              <a:buAutoNum type="arabicPeriod"/>
            </a:pPr>
            <a:endParaRPr lang="en-US" dirty="0">
              <a:solidFill>
                <a:schemeClr val="tx1"/>
              </a:solidFill>
            </a:endParaRPr>
          </a:p>
          <a:p>
            <a:pPr marL="738842" lvl="1" indent="-342900">
              <a:buFont typeface="+mj-lt"/>
              <a:buAutoNum type="arabicPeriod"/>
            </a:pPr>
            <a:r>
              <a:rPr lang="en-US" b="0" dirty="0">
                <a:solidFill>
                  <a:schemeClr val="tx1"/>
                </a:solidFill>
              </a:rPr>
              <a:t>Index Buffer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1BB8AD5-4662-E922-E9B2-224C8B7E71C5}"/>
              </a:ext>
            </a:extLst>
          </p:cNvPr>
          <p:cNvSpPr/>
          <p:nvPr/>
        </p:nvSpPr>
        <p:spPr>
          <a:xfrm>
            <a:off x="481375" y="3338621"/>
            <a:ext cx="5319823" cy="50504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95942" lvl="1"/>
            <a:r>
              <a:rPr lang="en-US" dirty="0">
                <a:solidFill>
                  <a:schemeClr val="tx1"/>
                </a:solidFill>
              </a:rPr>
              <a:t>4.   Output Buffer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5B96654-B2D1-6BAB-2736-F2F65C1AEFAB}"/>
              </a:ext>
            </a:extLst>
          </p:cNvPr>
          <p:cNvSpPr txBox="1"/>
          <p:nvPr/>
        </p:nvSpPr>
        <p:spPr>
          <a:xfrm>
            <a:off x="4664148" y="1791856"/>
            <a:ext cx="16586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 i="1" u="sng" dirty="0">
                <a:solidFill>
                  <a:schemeClr val="accent2">
                    <a:lumMod val="50000"/>
                  </a:schemeClr>
                </a:solidFill>
              </a:rPr>
              <a:t>INPUT DATA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CA2AEA-1617-568F-80DD-07B048D73557}"/>
              </a:ext>
            </a:extLst>
          </p:cNvPr>
          <p:cNvSpPr txBox="1"/>
          <p:nvPr/>
        </p:nvSpPr>
        <p:spPr>
          <a:xfrm>
            <a:off x="4550734" y="3290500"/>
            <a:ext cx="16586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 i="1" u="sng" dirty="0">
                <a:solidFill>
                  <a:schemeClr val="accent2">
                    <a:lumMod val="50000"/>
                  </a:schemeClr>
                </a:solidFill>
              </a:rPr>
              <a:t>OUTPUT DATA</a:t>
            </a:r>
          </a:p>
        </p:txBody>
      </p:sp>
    </p:spTree>
    <p:extLst>
      <p:ext uri="{BB962C8B-B14F-4D97-AF65-F5344CB8AC3E}">
        <p14:creationId xmlns:p14="http://schemas.microsoft.com/office/powerpoint/2010/main" val="7852166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974323" y="6336791"/>
            <a:ext cx="769620" cy="35052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05968" y="6336791"/>
            <a:ext cx="1115568" cy="324612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522067" y="6292968"/>
            <a:ext cx="371112" cy="40921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74713" y="346075"/>
            <a:ext cx="10580687" cy="382156"/>
          </a:xfrm>
        </p:spPr>
        <p:txBody>
          <a:bodyPr vert="horz" wrap="square" lIns="0" tIns="12700" rIns="0" bIns="0" rtlCol="0">
            <a:spAutoFit/>
          </a:bodyPr>
          <a:lstStyle/>
          <a:p>
            <a:r>
              <a:rPr lang="en-IN" dirty="0">
                <a:latin typeface="+mj-lt"/>
              </a:rPr>
              <a:t>Overview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-12700" y="899541"/>
            <a:ext cx="12217400" cy="48365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172210" indent="-285750">
              <a:lnSpc>
                <a:spcPct val="100000"/>
              </a:lnSpc>
              <a:spcBef>
                <a:spcPts val="95"/>
              </a:spcBef>
              <a:buFont typeface="Wingdings" panose="05000000000000000000" pitchFamily="2" charset="2"/>
              <a:buChar char="§"/>
              <a:tabLst>
                <a:tab pos="1143635" algn="l"/>
              </a:tabLst>
            </a:pPr>
            <a:r>
              <a:rPr sz="1600" b="1" spc="10" dirty="0">
                <a:solidFill>
                  <a:srgbClr val="002F5E"/>
                </a:solidFill>
                <a:latin typeface="+mj-lt"/>
                <a:cs typeface="Tahoma"/>
              </a:rPr>
              <a:t>Motivation</a:t>
            </a:r>
            <a:endParaRPr sz="1600" dirty="0">
              <a:latin typeface="+mj-lt"/>
              <a:cs typeface="Tahoma"/>
            </a:endParaRPr>
          </a:p>
          <a:p>
            <a:pPr marL="1172210" indent="-285750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§"/>
              <a:tabLst>
                <a:tab pos="1143635" algn="l"/>
              </a:tabLst>
            </a:pPr>
            <a:r>
              <a:rPr sz="1600" b="1" spc="-195" dirty="0">
                <a:solidFill>
                  <a:srgbClr val="002F5E"/>
                </a:solidFill>
                <a:latin typeface="+mj-lt"/>
                <a:cs typeface="Tahoma"/>
              </a:rPr>
              <a:t>T</a:t>
            </a:r>
            <a:r>
              <a:rPr sz="1600" b="1" spc="-15" dirty="0">
                <a:solidFill>
                  <a:srgbClr val="002F5E"/>
                </a:solidFill>
                <a:latin typeface="+mj-lt"/>
                <a:cs typeface="Tahoma"/>
              </a:rPr>
              <a:t>a</a:t>
            </a:r>
            <a:r>
              <a:rPr sz="1600" b="1" spc="-20" dirty="0">
                <a:solidFill>
                  <a:srgbClr val="002F5E"/>
                </a:solidFill>
                <a:latin typeface="+mj-lt"/>
                <a:cs typeface="Tahoma"/>
              </a:rPr>
              <a:t>s</a:t>
            </a:r>
            <a:r>
              <a:rPr sz="1600" b="1" spc="25" dirty="0">
                <a:solidFill>
                  <a:srgbClr val="002F5E"/>
                </a:solidFill>
                <a:latin typeface="+mj-lt"/>
                <a:cs typeface="Tahoma"/>
              </a:rPr>
              <a:t>k</a:t>
            </a:r>
            <a:r>
              <a:rPr sz="1600" b="1" spc="-45" dirty="0">
                <a:solidFill>
                  <a:srgbClr val="002F5E"/>
                </a:solidFill>
                <a:latin typeface="+mj-lt"/>
                <a:cs typeface="Tahoma"/>
              </a:rPr>
              <a:t> D</a:t>
            </a:r>
            <a:r>
              <a:rPr sz="1600" b="1" spc="-10" dirty="0">
                <a:solidFill>
                  <a:srgbClr val="002F5E"/>
                </a:solidFill>
                <a:latin typeface="+mj-lt"/>
                <a:cs typeface="Tahoma"/>
              </a:rPr>
              <a:t>esc</a:t>
            </a:r>
            <a:r>
              <a:rPr sz="1600" b="1" spc="-15" dirty="0">
                <a:solidFill>
                  <a:srgbClr val="002F5E"/>
                </a:solidFill>
                <a:latin typeface="+mj-lt"/>
                <a:cs typeface="Tahoma"/>
              </a:rPr>
              <a:t>r</a:t>
            </a:r>
            <a:r>
              <a:rPr sz="1600" b="1" dirty="0">
                <a:solidFill>
                  <a:srgbClr val="002F5E"/>
                </a:solidFill>
                <a:latin typeface="+mj-lt"/>
                <a:cs typeface="Tahoma"/>
              </a:rPr>
              <a:t>i</a:t>
            </a:r>
            <a:r>
              <a:rPr sz="1600" b="1" spc="10" dirty="0">
                <a:solidFill>
                  <a:srgbClr val="002F5E"/>
                </a:solidFill>
                <a:latin typeface="+mj-lt"/>
                <a:cs typeface="Tahoma"/>
              </a:rPr>
              <a:t>pti</a:t>
            </a:r>
            <a:r>
              <a:rPr sz="1600" b="1" spc="5" dirty="0">
                <a:solidFill>
                  <a:srgbClr val="002F5E"/>
                </a:solidFill>
                <a:latin typeface="+mj-lt"/>
                <a:cs typeface="Tahoma"/>
              </a:rPr>
              <a:t>on</a:t>
            </a:r>
            <a:endParaRPr sz="1600" dirty="0">
              <a:latin typeface="+mj-lt"/>
              <a:cs typeface="Tahoma"/>
            </a:endParaRPr>
          </a:p>
          <a:p>
            <a:pPr marL="1172210" indent="-285750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§"/>
              <a:tabLst>
                <a:tab pos="1143635" algn="l"/>
              </a:tabLst>
            </a:pPr>
            <a:r>
              <a:rPr sz="1600" b="1" spc="-30" dirty="0">
                <a:solidFill>
                  <a:srgbClr val="002F5E"/>
                </a:solidFill>
                <a:latin typeface="+mj-lt"/>
                <a:cs typeface="Tahoma"/>
              </a:rPr>
              <a:t>S</a:t>
            </a:r>
            <a:r>
              <a:rPr lang="en-IN" sz="1600" b="1" spc="-30" dirty="0">
                <a:solidFill>
                  <a:srgbClr val="002F5E"/>
                </a:solidFill>
                <a:latin typeface="+mj-lt"/>
                <a:cs typeface="Tahoma"/>
              </a:rPr>
              <a:t>t</a:t>
            </a:r>
            <a:r>
              <a:rPr sz="1600" b="1" spc="-30" dirty="0">
                <a:solidFill>
                  <a:srgbClr val="002F5E"/>
                </a:solidFill>
                <a:latin typeface="+mj-lt"/>
                <a:cs typeface="Tahoma"/>
              </a:rPr>
              <a:t>ate</a:t>
            </a:r>
            <a:r>
              <a:rPr sz="1600" b="1" spc="-55" dirty="0">
                <a:solidFill>
                  <a:srgbClr val="002F5E"/>
                </a:solidFill>
                <a:latin typeface="+mj-lt"/>
                <a:cs typeface="Tahoma"/>
              </a:rPr>
              <a:t> </a:t>
            </a:r>
            <a:r>
              <a:rPr sz="1600" b="1" dirty="0">
                <a:solidFill>
                  <a:srgbClr val="002F5E"/>
                </a:solidFill>
                <a:latin typeface="+mj-lt"/>
                <a:cs typeface="Tahoma"/>
              </a:rPr>
              <a:t>of</a:t>
            </a:r>
            <a:r>
              <a:rPr sz="1600" b="1" spc="-75" dirty="0">
                <a:solidFill>
                  <a:srgbClr val="002F5E"/>
                </a:solidFill>
                <a:latin typeface="+mj-lt"/>
                <a:cs typeface="Tahoma"/>
              </a:rPr>
              <a:t> </a:t>
            </a:r>
            <a:r>
              <a:rPr sz="1600" b="1" spc="10" dirty="0">
                <a:solidFill>
                  <a:srgbClr val="002F5E"/>
                </a:solidFill>
                <a:latin typeface="+mj-lt"/>
                <a:cs typeface="Tahoma"/>
              </a:rPr>
              <a:t>the</a:t>
            </a:r>
            <a:r>
              <a:rPr sz="1600" b="1" spc="-55" dirty="0">
                <a:solidFill>
                  <a:srgbClr val="002F5E"/>
                </a:solidFill>
                <a:latin typeface="+mj-lt"/>
                <a:cs typeface="Tahoma"/>
              </a:rPr>
              <a:t> </a:t>
            </a:r>
            <a:r>
              <a:rPr lang="en-IN" sz="1600" b="1" spc="15" dirty="0">
                <a:solidFill>
                  <a:srgbClr val="002F5E"/>
                </a:solidFill>
                <a:latin typeface="+mj-lt"/>
                <a:cs typeface="Tahoma"/>
              </a:rPr>
              <a:t>A</a:t>
            </a:r>
            <a:r>
              <a:rPr sz="1600" b="1" spc="15" dirty="0">
                <a:solidFill>
                  <a:srgbClr val="002F5E"/>
                </a:solidFill>
                <a:latin typeface="+mj-lt"/>
                <a:cs typeface="Tahoma"/>
              </a:rPr>
              <a:t>rt</a:t>
            </a:r>
            <a:r>
              <a:rPr lang="en-IN" sz="1600" b="1" spc="15" dirty="0">
                <a:solidFill>
                  <a:srgbClr val="002F5E"/>
                </a:solidFill>
                <a:latin typeface="+mj-lt"/>
                <a:cs typeface="Tahoma"/>
              </a:rPr>
              <a:t> Examples</a:t>
            </a:r>
            <a:endParaRPr sz="1600" dirty="0">
              <a:latin typeface="+mj-lt"/>
              <a:cs typeface="Tahoma"/>
            </a:endParaRPr>
          </a:p>
          <a:p>
            <a:pPr marL="1172210" indent="-285750">
              <a:lnSpc>
                <a:spcPct val="100000"/>
              </a:lnSpc>
              <a:spcBef>
                <a:spcPts val="1195"/>
              </a:spcBef>
              <a:buFont typeface="Wingdings" panose="05000000000000000000" pitchFamily="2" charset="2"/>
              <a:buChar char="§"/>
              <a:tabLst>
                <a:tab pos="1143635" algn="l"/>
              </a:tabLst>
            </a:pPr>
            <a:r>
              <a:rPr sz="1600" b="1" dirty="0">
                <a:solidFill>
                  <a:srgbClr val="002F5E"/>
                </a:solidFill>
                <a:latin typeface="+mj-lt"/>
                <a:cs typeface="Tahoma"/>
              </a:rPr>
              <a:t>Architecture</a:t>
            </a:r>
            <a:r>
              <a:rPr sz="1600" b="1" spc="-40" dirty="0">
                <a:solidFill>
                  <a:srgbClr val="002F5E"/>
                </a:solidFill>
                <a:latin typeface="+mj-lt"/>
                <a:cs typeface="Tahoma"/>
              </a:rPr>
              <a:t> </a:t>
            </a:r>
            <a:r>
              <a:rPr lang="en-IN" sz="1600" b="1" spc="-40" dirty="0">
                <a:solidFill>
                  <a:srgbClr val="002F5E"/>
                </a:solidFill>
                <a:latin typeface="+mj-lt"/>
                <a:cs typeface="Tahoma"/>
              </a:rPr>
              <a:t>Design of </a:t>
            </a:r>
            <a:r>
              <a:rPr sz="1600" b="1" spc="10" dirty="0">
                <a:solidFill>
                  <a:srgbClr val="002F5E"/>
                </a:solidFill>
                <a:latin typeface="+mj-lt"/>
                <a:cs typeface="Tahoma"/>
              </a:rPr>
              <a:t>NPU</a:t>
            </a:r>
            <a:endParaRPr sz="1600" dirty="0">
              <a:latin typeface="+mj-lt"/>
              <a:cs typeface="Tahoma"/>
            </a:endParaRPr>
          </a:p>
          <a:p>
            <a:pPr marL="1655445" lvl="1" indent="-285750">
              <a:spcBef>
                <a:spcPts val="300"/>
              </a:spcBef>
              <a:buFont typeface="Wingdings" panose="05000000000000000000" pitchFamily="2" charset="2"/>
              <a:buChar char="Ø"/>
              <a:tabLst>
                <a:tab pos="1127125" algn="l"/>
              </a:tabLst>
            </a:pPr>
            <a:r>
              <a:rPr lang="en-IN" sz="1400" dirty="0">
                <a:latin typeface="+mj-lt"/>
                <a:cs typeface="Microsoft Sans Serif"/>
              </a:rPr>
              <a:t>AXI Interface</a:t>
            </a:r>
            <a:endParaRPr sz="1400" dirty="0">
              <a:latin typeface="+mj-lt"/>
              <a:cs typeface="Microsoft Sans Serif"/>
            </a:endParaRPr>
          </a:p>
          <a:p>
            <a:pPr marL="1655445" lvl="1" indent="-285750">
              <a:spcBef>
                <a:spcPts val="300"/>
              </a:spcBef>
              <a:buFont typeface="Wingdings" panose="05000000000000000000" pitchFamily="2" charset="2"/>
              <a:buChar char="Ø"/>
              <a:tabLst>
                <a:tab pos="1127125" algn="l"/>
              </a:tabLst>
            </a:pPr>
            <a:r>
              <a:rPr lang="en-IN" sz="1400" dirty="0">
                <a:latin typeface="+mj-lt"/>
                <a:cs typeface="Microsoft Sans Serif"/>
              </a:rPr>
              <a:t>Buffers</a:t>
            </a:r>
            <a:endParaRPr sz="1400" dirty="0">
              <a:latin typeface="+mj-lt"/>
              <a:cs typeface="Microsoft Sans Serif"/>
            </a:endParaRPr>
          </a:p>
          <a:p>
            <a:pPr marL="1655445" lvl="1" indent="-285750">
              <a:spcBef>
                <a:spcPts val="305"/>
              </a:spcBef>
              <a:buFont typeface="Wingdings" panose="05000000000000000000" pitchFamily="2" charset="2"/>
              <a:buChar char="Ø"/>
              <a:tabLst>
                <a:tab pos="1127125" algn="l"/>
              </a:tabLst>
            </a:pPr>
            <a:r>
              <a:rPr lang="en-IN" sz="1400" dirty="0">
                <a:latin typeface="+mj-lt"/>
                <a:cs typeface="Microsoft Sans Serif"/>
              </a:rPr>
              <a:t>Data Pre-processing Unit</a:t>
            </a:r>
          </a:p>
          <a:p>
            <a:pPr marL="1655445" lvl="1" indent="-285750">
              <a:spcBef>
                <a:spcPts val="305"/>
              </a:spcBef>
              <a:buFont typeface="Wingdings" panose="05000000000000000000" pitchFamily="2" charset="2"/>
              <a:buChar char="Ø"/>
              <a:tabLst>
                <a:tab pos="1127125" algn="l"/>
              </a:tabLst>
            </a:pPr>
            <a:r>
              <a:rPr lang="en-IN" sz="1400" dirty="0">
                <a:latin typeface="+mj-lt"/>
                <a:cs typeface="Microsoft Sans Serif"/>
              </a:rPr>
              <a:t>Interconnect</a:t>
            </a:r>
          </a:p>
          <a:p>
            <a:pPr marL="1655445" lvl="1" indent="-285750">
              <a:spcBef>
                <a:spcPts val="305"/>
              </a:spcBef>
              <a:buFont typeface="Wingdings" panose="05000000000000000000" pitchFamily="2" charset="2"/>
              <a:buChar char="Ø"/>
              <a:tabLst>
                <a:tab pos="1127125" algn="l"/>
              </a:tabLst>
            </a:pPr>
            <a:r>
              <a:rPr lang="en-IN" sz="1400" dirty="0">
                <a:latin typeface="+mj-lt"/>
                <a:cs typeface="Microsoft Sans Serif"/>
              </a:rPr>
              <a:t>PE Array</a:t>
            </a:r>
            <a:endParaRPr sz="1400" dirty="0">
              <a:latin typeface="+mj-lt"/>
              <a:cs typeface="Microsoft Sans Serif"/>
            </a:endParaRPr>
          </a:p>
          <a:p>
            <a:pPr marL="1655445" lvl="1" indent="-285750">
              <a:spcBef>
                <a:spcPts val="300"/>
              </a:spcBef>
              <a:buFont typeface="Wingdings" panose="05000000000000000000" pitchFamily="2" charset="2"/>
              <a:buChar char="Ø"/>
              <a:tabLst>
                <a:tab pos="1127125" algn="l"/>
              </a:tabLst>
            </a:pPr>
            <a:r>
              <a:rPr lang="en-IN" sz="1400" spc="30" dirty="0">
                <a:solidFill>
                  <a:srgbClr val="002F5E"/>
                </a:solidFill>
                <a:latin typeface="+mj-lt"/>
                <a:cs typeface="Microsoft Sans Serif"/>
              </a:rPr>
              <a:t>Pooling</a:t>
            </a:r>
            <a:r>
              <a:rPr lang="en-IN" sz="1400" spc="45" dirty="0">
                <a:solidFill>
                  <a:srgbClr val="002F5E"/>
                </a:solidFill>
                <a:latin typeface="+mj-lt"/>
                <a:cs typeface="Microsoft Sans Serif"/>
              </a:rPr>
              <a:t> </a:t>
            </a:r>
            <a:r>
              <a:rPr lang="en-IN" sz="1400" spc="80" dirty="0">
                <a:solidFill>
                  <a:srgbClr val="002F5E"/>
                </a:solidFill>
                <a:latin typeface="+mj-lt"/>
                <a:cs typeface="Microsoft Sans Serif"/>
              </a:rPr>
              <a:t>U</a:t>
            </a:r>
            <a:r>
              <a:rPr sz="1400" spc="80" dirty="0">
                <a:solidFill>
                  <a:srgbClr val="002F5E"/>
                </a:solidFill>
                <a:latin typeface="+mj-lt"/>
                <a:cs typeface="Microsoft Sans Serif"/>
              </a:rPr>
              <a:t>nit</a:t>
            </a:r>
            <a:endParaRPr sz="1400" dirty="0">
              <a:latin typeface="+mj-lt"/>
              <a:cs typeface="Microsoft Sans Serif"/>
            </a:endParaRPr>
          </a:p>
          <a:p>
            <a:pPr marL="1655445" lvl="1" indent="-285750">
              <a:spcBef>
                <a:spcPts val="300"/>
              </a:spcBef>
              <a:buFont typeface="Wingdings" panose="05000000000000000000" pitchFamily="2" charset="2"/>
              <a:buChar char="Ø"/>
              <a:tabLst>
                <a:tab pos="1127125" algn="l"/>
              </a:tabLst>
            </a:pPr>
            <a:r>
              <a:rPr lang="en-IN" sz="1400" spc="45" dirty="0">
                <a:solidFill>
                  <a:srgbClr val="002F5E"/>
                </a:solidFill>
                <a:latin typeface="+mj-lt"/>
                <a:cs typeface="Microsoft Sans Serif"/>
              </a:rPr>
              <a:t>Control</a:t>
            </a:r>
            <a:r>
              <a:rPr lang="en-IN" sz="1400" spc="30" dirty="0">
                <a:solidFill>
                  <a:srgbClr val="002F5E"/>
                </a:solidFill>
                <a:latin typeface="+mj-lt"/>
                <a:cs typeface="Microsoft Sans Serif"/>
              </a:rPr>
              <a:t> Unit</a:t>
            </a:r>
            <a:endParaRPr sz="1400" dirty="0">
              <a:latin typeface="+mj-lt"/>
              <a:cs typeface="Microsoft Sans Serif"/>
            </a:endParaRPr>
          </a:p>
          <a:p>
            <a:pPr marL="1172210" indent="-285750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§"/>
              <a:tabLst>
                <a:tab pos="1143635" algn="l"/>
              </a:tabLst>
            </a:pPr>
            <a:r>
              <a:rPr lang="en-IN" sz="1600" b="1" dirty="0">
                <a:solidFill>
                  <a:srgbClr val="002F5E"/>
                </a:solidFill>
                <a:latin typeface="+mj-lt"/>
                <a:cs typeface="Tahoma"/>
              </a:rPr>
              <a:t>Results &amp; Evaluation</a:t>
            </a:r>
            <a:endParaRPr sz="1600" dirty="0">
              <a:latin typeface="+mj-lt"/>
              <a:cs typeface="Tahoma"/>
            </a:endParaRPr>
          </a:p>
          <a:p>
            <a:pPr marL="1172210" indent="-285750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§"/>
              <a:tabLst>
                <a:tab pos="1143635" algn="l"/>
              </a:tabLst>
            </a:pPr>
            <a:r>
              <a:rPr sz="1600" b="1" spc="-5" dirty="0">
                <a:solidFill>
                  <a:srgbClr val="002F5E"/>
                </a:solidFill>
                <a:latin typeface="+mj-lt"/>
                <a:cs typeface="Tahoma"/>
              </a:rPr>
              <a:t>Future</a:t>
            </a:r>
            <a:r>
              <a:rPr sz="1600" b="1" spc="-65" dirty="0">
                <a:solidFill>
                  <a:srgbClr val="002F5E"/>
                </a:solidFill>
                <a:latin typeface="+mj-lt"/>
                <a:cs typeface="Tahoma"/>
              </a:rPr>
              <a:t> </a:t>
            </a:r>
            <a:r>
              <a:rPr lang="en-IN" sz="1600" b="1" spc="-20" dirty="0">
                <a:solidFill>
                  <a:srgbClr val="002F5E"/>
                </a:solidFill>
                <a:latin typeface="+mj-lt"/>
                <a:cs typeface="Tahoma"/>
              </a:rPr>
              <a:t>S</a:t>
            </a:r>
            <a:r>
              <a:rPr sz="1600" b="1" spc="-20" dirty="0">
                <a:solidFill>
                  <a:srgbClr val="002F5E"/>
                </a:solidFill>
                <a:latin typeface="+mj-lt"/>
                <a:cs typeface="Tahoma"/>
              </a:rPr>
              <a:t>cope</a:t>
            </a:r>
            <a:endParaRPr lang="en-IN" sz="1600" dirty="0">
              <a:latin typeface="+mj-lt"/>
              <a:cs typeface="Tahoma"/>
            </a:endParaRPr>
          </a:p>
          <a:p>
            <a:pPr marL="1172210" indent="-285750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§"/>
              <a:tabLst>
                <a:tab pos="1143635" algn="l"/>
              </a:tabLst>
            </a:pPr>
            <a:r>
              <a:rPr sz="1600" b="1" spc="-10" dirty="0">
                <a:solidFill>
                  <a:srgbClr val="002F5E"/>
                </a:solidFill>
                <a:uFill>
                  <a:solidFill>
                    <a:srgbClr val="A6A6A6"/>
                  </a:solidFill>
                </a:uFill>
                <a:latin typeface="+mj-lt"/>
                <a:cs typeface="Tahoma"/>
              </a:rPr>
              <a:t>Conclusion	</a:t>
            </a:r>
            <a:endParaRPr lang="en-IN" sz="1600" b="1" spc="-10" dirty="0">
              <a:solidFill>
                <a:srgbClr val="002F5E"/>
              </a:solidFill>
              <a:uFill>
                <a:solidFill>
                  <a:srgbClr val="A6A6A6"/>
                </a:solidFill>
              </a:uFill>
              <a:latin typeface="+mj-lt"/>
              <a:cs typeface="Tahoma"/>
            </a:endParaRPr>
          </a:p>
          <a:p>
            <a:pPr marL="1172210" indent="-285750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§"/>
              <a:tabLst>
                <a:tab pos="1143635" algn="l"/>
              </a:tabLst>
            </a:pPr>
            <a:r>
              <a:rPr lang="en-IN" sz="1600" b="1" spc="-10" dirty="0">
                <a:solidFill>
                  <a:srgbClr val="002F5E"/>
                </a:solidFill>
                <a:uFill>
                  <a:solidFill>
                    <a:srgbClr val="A6A6A6"/>
                  </a:solidFill>
                </a:uFill>
                <a:latin typeface="+mj-lt"/>
                <a:cs typeface="Tahoma"/>
              </a:rPr>
              <a:t>References</a:t>
            </a:r>
            <a:endParaRPr sz="1600" dirty="0">
              <a:latin typeface="+mj-lt"/>
              <a:cs typeface="Tahom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8529" y="127590"/>
            <a:ext cx="10580687" cy="461999"/>
          </a:xfrm>
        </p:spPr>
        <p:txBody>
          <a:bodyPr/>
          <a:lstStyle/>
          <a:p>
            <a:r>
              <a:rPr lang="en-US" dirty="0"/>
              <a:t>Buffers</a:t>
            </a:r>
            <a:br>
              <a:rPr lang="en-US" dirty="0"/>
            </a:br>
            <a:r>
              <a:rPr lang="en-US" sz="2000" b="0" dirty="0"/>
              <a:t>Types of buffers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481376" y="808074"/>
            <a:ext cx="6363552" cy="5284382"/>
          </a:xfrm>
        </p:spPr>
        <p:txBody>
          <a:bodyPr/>
          <a:lstStyle/>
          <a:p>
            <a:pPr lvl="1" indent="0">
              <a:buNone/>
            </a:pPr>
            <a:endParaRPr lang="en-US" b="0" dirty="0"/>
          </a:p>
          <a:p>
            <a:pPr lvl="1" indent="0">
              <a:buNone/>
            </a:pPr>
            <a:r>
              <a:rPr lang="en-US" b="1" dirty="0"/>
              <a:t>1. Input Buffer</a:t>
            </a:r>
          </a:p>
          <a:p>
            <a:pPr lvl="1" indent="0">
              <a:buNone/>
            </a:pPr>
            <a:endParaRPr lang="en-US" dirty="0"/>
          </a:p>
          <a:p>
            <a:pPr marL="681692" lvl="1" indent="-285750">
              <a:buFont typeface="Wingdings" panose="05000000000000000000" pitchFamily="2" charset="2"/>
              <a:buChar char="Ø"/>
            </a:pPr>
            <a:r>
              <a:rPr lang="en-US" dirty="0"/>
              <a:t>The input feature map represents the raw data or the input image supplied to the NPU</a:t>
            </a:r>
          </a:p>
          <a:p>
            <a:pPr marL="681692" lvl="1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681692" lvl="1" indent="-285750">
              <a:buFont typeface="Wingdings" panose="05000000000000000000" pitchFamily="2" charset="2"/>
              <a:buChar char="Ø"/>
            </a:pPr>
            <a:r>
              <a:rPr lang="en-US" dirty="0"/>
              <a:t>Elements of the input feature maps are stored in the input buffer</a:t>
            </a:r>
          </a:p>
          <a:p>
            <a:pPr lvl="1" indent="0">
              <a:buNone/>
            </a:pPr>
            <a:endParaRPr lang="en-US" dirty="0"/>
          </a:p>
          <a:p>
            <a:pPr lvl="1" indent="0">
              <a:buNone/>
            </a:pPr>
            <a:r>
              <a:rPr lang="en-US" b="1" dirty="0"/>
              <a:t>2. Weight Buffer</a:t>
            </a:r>
          </a:p>
          <a:p>
            <a:pPr lvl="1" indent="0">
              <a:buNone/>
            </a:pPr>
            <a:endParaRPr lang="en-US" dirty="0"/>
          </a:p>
          <a:p>
            <a:pPr marL="681692" lvl="1" indent="-285750">
              <a:buFont typeface="Wingdings" panose="05000000000000000000" pitchFamily="2" charset="2"/>
              <a:buChar char="Ø"/>
            </a:pPr>
            <a:r>
              <a:rPr lang="en-US" dirty="0"/>
              <a:t>Weights are the adjustable parameters that are fine-tuned during training to identify important features within the input data</a:t>
            </a:r>
          </a:p>
          <a:p>
            <a:pPr marL="681692" lvl="1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681692" lvl="1" indent="-285750">
              <a:buFont typeface="Wingdings" panose="05000000000000000000" pitchFamily="2" charset="2"/>
              <a:buChar char="Ø"/>
            </a:pPr>
            <a:r>
              <a:rPr lang="en-US" dirty="0"/>
              <a:t>Elements of the weights matrix is stored in the weight buffer</a:t>
            </a:r>
          </a:p>
          <a:p>
            <a:pPr lvl="1" indent="0">
              <a:buNone/>
            </a:pPr>
            <a:endParaRPr lang="en-US" dirty="0"/>
          </a:p>
          <a:p>
            <a:pPr lvl="1" indent="0">
              <a:buNone/>
            </a:pPr>
            <a:endParaRPr lang="en-US" b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5FA14C-F440-E75C-203B-E7DB68127C3E}"/>
              </a:ext>
            </a:extLst>
          </p:cNvPr>
          <p:cNvSpPr txBox="1"/>
          <p:nvPr/>
        </p:nvSpPr>
        <p:spPr>
          <a:xfrm>
            <a:off x="7803048" y="5316261"/>
            <a:ext cx="59354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/>
              <a:t>Fig. 12. Overview of all Buffers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9E57622-88AF-482C-EF30-3EFF4BF831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02081" y="346075"/>
            <a:ext cx="4527919" cy="477881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E3B5E2D-2496-BF3C-8CF3-0640BCC25F9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07" t="27577" r="50000" b="29871"/>
          <a:stretch/>
        </p:blipFill>
        <p:spPr>
          <a:xfrm>
            <a:off x="6570921" y="1541720"/>
            <a:ext cx="1779181" cy="216904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383DF0F-7CC8-305B-042A-A7E0D25672F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077" r="84826" b="33704"/>
          <a:stretch/>
        </p:blipFill>
        <p:spPr>
          <a:xfrm>
            <a:off x="8046964" y="1406414"/>
            <a:ext cx="1692460" cy="2658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372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481376" y="808074"/>
            <a:ext cx="6363552" cy="5284382"/>
          </a:xfrm>
        </p:spPr>
        <p:txBody>
          <a:bodyPr/>
          <a:lstStyle/>
          <a:p>
            <a:pPr lvl="1" indent="0">
              <a:buNone/>
            </a:pPr>
            <a:endParaRPr lang="en-US" b="0" dirty="0"/>
          </a:p>
          <a:p>
            <a:pPr lvl="1" indent="0">
              <a:buNone/>
            </a:pPr>
            <a:r>
              <a:rPr lang="en-US" b="1" dirty="0"/>
              <a:t>3. Index Buffer</a:t>
            </a:r>
          </a:p>
          <a:p>
            <a:pPr lvl="1" indent="0">
              <a:buNone/>
            </a:pPr>
            <a:endParaRPr lang="en-US" dirty="0"/>
          </a:p>
          <a:p>
            <a:pPr marL="681692" lvl="1" indent="-285750">
              <a:buFont typeface="Wingdings" panose="05000000000000000000" pitchFamily="2" charset="2"/>
              <a:buChar char="Ø"/>
            </a:pPr>
            <a:r>
              <a:rPr lang="en-US" dirty="0"/>
              <a:t>The index buffer allows users to assign input data to specific MAC units</a:t>
            </a:r>
          </a:p>
          <a:p>
            <a:pPr marL="681692" lvl="1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681692" lvl="1" indent="-285750">
              <a:buFont typeface="Wingdings" panose="05000000000000000000" pitchFamily="2" charset="2"/>
              <a:buChar char="Ø"/>
            </a:pPr>
            <a:r>
              <a:rPr lang="en-US" dirty="0"/>
              <a:t>7 bits are used to represent 81 possible MAC units</a:t>
            </a:r>
          </a:p>
          <a:p>
            <a:pPr lvl="1" indent="0">
              <a:buNone/>
            </a:pPr>
            <a:endParaRPr lang="en-US" dirty="0"/>
          </a:p>
          <a:p>
            <a:pPr lvl="1" indent="0">
              <a:buNone/>
            </a:pPr>
            <a:r>
              <a:rPr lang="en-US" b="1" dirty="0"/>
              <a:t>4. Output Buffer</a:t>
            </a:r>
          </a:p>
          <a:p>
            <a:pPr lvl="1" indent="0">
              <a:buNone/>
            </a:pPr>
            <a:endParaRPr lang="en-US" dirty="0"/>
          </a:p>
          <a:p>
            <a:pPr marL="681692" lvl="1" indent="-285750">
              <a:buFont typeface="Wingdings" panose="05000000000000000000" pitchFamily="2" charset="2"/>
              <a:buChar char="Ø"/>
            </a:pPr>
            <a:r>
              <a:rPr lang="en-US" dirty="0"/>
              <a:t>The output buffer accepts data from the PE array and transfers it to the user via AXI interface</a:t>
            </a:r>
          </a:p>
          <a:p>
            <a:pPr marL="681692" lvl="1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681692" lvl="1" indent="-285750">
              <a:buFont typeface="Wingdings" panose="05000000000000000000" pitchFamily="2" charset="2"/>
              <a:buChar char="Ø"/>
            </a:pPr>
            <a:r>
              <a:rPr lang="en-US" dirty="0"/>
              <a:t>Stores elements of the final output feature map</a:t>
            </a:r>
          </a:p>
          <a:p>
            <a:pPr lvl="1" indent="0">
              <a:buNone/>
            </a:pPr>
            <a:endParaRPr lang="en-US" b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5FA14C-F440-E75C-203B-E7DB68127C3E}"/>
              </a:ext>
            </a:extLst>
          </p:cNvPr>
          <p:cNvSpPr txBox="1"/>
          <p:nvPr/>
        </p:nvSpPr>
        <p:spPr>
          <a:xfrm>
            <a:off x="8345309" y="5332219"/>
            <a:ext cx="59354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/>
              <a:t>Fig. 12. Overview of all Buffers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36A599-22B9-26F2-51A2-C318BBD833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69914" y="346075"/>
            <a:ext cx="4527919" cy="47788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364D5C5-697E-ED32-9CEF-13B6D4F7036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78" t="24753" r="44312" b="30495"/>
          <a:stretch/>
        </p:blipFill>
        <p:spPr>
          <a:xfrm>
            <a:off x="9453120" y="1514597"/>
            <a:ext cx="1390404" cy="2180218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6B1EF61C-1E4A-337F-56E1-43C6270F2626}"/>
              </a:ext>
            </a:extLst>
          </p:cNvPr>
          <p:cNvSpPr txBox="1">
            <a:spLocks/>
          </p:cNvSpPr>
          <p:nvPr/>
        </p:nvSpPr>
        <p:spPr>
          <a:xfrm>
            <a:off x="571181" y="239189"/>
            <a:ext cx="10580687" cy="461999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Autofit/>
          </a:bodyPr>
          <a:lstStyle>
            <a:lvl1pPr algn="l" defTabSz="914269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chemeClr val="tx2"/>
                </a:solidFill>
                <a:latin typeface="Open Sans" panose="020B0606030504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Buffers</a:t>
            </a:r>
            <a:br>
              <a:rPr lang="en-US" dirty="0"/>
            </a:br>
            <a:r>
              <a:rPr lang="en-US" sz="2000" b="0" dirty="0"/>
              <a:t>Types of buffers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9E186F9-403A-6AE2-2340-A12E9D5D73B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622" t="2910" r="-264" b="-1367"/>
          <a:stretch/>
        </p:blipFill>
        <p:spPr>
          <a:xfrm>
            <a:off x="7666074" y="245638"/>
            <a:ext cx="2772107" cy="4979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069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775" y="243701"/>
            <a:ext cx="10580687" cy="461999"/>
          </a:xfrm>
        </p:spPr>
        <p:txBody>
          <a:bodyPr/>
          <a:lstStyle/>
          <a:p>
            <a:r>
              <a:rPr lang="en-US" dirty="0"/>
              <a:t>Data Pre-processing Unit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8529" y="1105786"/>
            <a:ext cx="4596997" cy="4342072"/>
          </a:xfrm>
        </p:spPr>
        <p:txBody>
          <a:bodyPr/>
          <a:lstStyle/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en-US" dirty="0"/>
              <a:t>The input data needs to be processed for the convolution operation</a:t>
            </a:r>
          </a:p>
          <a:p>
            <a:pPr marL="285750" indent="-285750" algn="l">
              <a:buFont typeface="Wingdings" panose="05000000000000000000" pitchFamily="2" charset="2"/>
              <a:buChar char="§"/>
            </a:pPr>
            <a:endParaRPr lang="en-US" b="0" dirty="0"/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en-US" dirty="0"/>
              <a:t>To reduce complexity of PE Array, a separate module named Data Pre-processing unit is used</a:t>
            </a:r>
          </a:p>
          <a:p>
            <a:pPr marL="285750" indent="-285750" algn="l">
              <a:buFont typeface="Wingdings" panose="05000000000000000000" pitchFamily="2" charset="2"/>
              <a:buChar char="§"/>
            </a:pPr>
            <a:endParaRPr lang="en-US" dirty="0"/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en-US" dirty="0"/>
              <a:t>It receives inputs from the Buffers and supplies processed data to the Interconnect module</a:t>
            </a:r>
            <a:endParaRPr lang="en-US" b="0" dirty="0"/>
          </a:p>
          <a:p>
            <a:pPr marL="285750" indent="-285750" algn="l">
              <a:buFont typeface="Wingdings" panose="05000000000000000000" pitchFamily="2" charset="2"/>
              <a:buChar char="§"/>
            </a:pPr>
            <a:endParaRPr lang="en-US" b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5FA14C-F440-E75C-203B-E7DB68127C3E}"/>
              </a:ext>
            </a:extLst>
          </p:cNvPr>
          <p:cNvSpPr txBox="1"/>
          <p:nvPr/>
        </p:nvSpPr>
        <p:spPr>
          <a:xfrm>
            <a:off x="7583943" y="5513704"/>
            <a:ext cx="59354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/>
              <a:t>Fig. 13. Data Pre-processing Unit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011D24-B944-A81C-2C04-20DA68A54D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5464" y="59202"/>
            <a:ext cx="7035783" cy="545450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0060ED7-FD44-B523-309C-BAA9C7EC8A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6394" y="1528716"/>
            <a:ext cx="5455428" cy="2248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47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673" y="115001"/>
            <a:ext cx="10580687" cy="461999"/>
          </a:xfrm>
        </p:spPr>
        <p:txBody>
          <a:bodyPr/>
          <a:lstStyle/>
          <a:p>
            <a:r>
              <a:rPr lang="en-US" dirty="0"/>
              <a:t>Data Pre-processing Unit</a:t>
            </a:r>
            <a:br>
              <a:rPr lang="en-US" dirty="0"/>
            </a:br>
            <a:r>
              <a:rPr lang="en-US" sz="2000" b="0" dirty="0"/>
              <a:t>Functions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8529" y="1105786"/>
            <a:ext cx="4596997" cy="4342072"/>
          </a:xfrm>
        </p:spPr>
        <p:txBody>
          <a:bodyPr/>
          <a:lstStyle/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en-US" dirty="0"/>
              <a:t>The Data Pre-processing Unit performs 3 main functions:</a:t>
            </a:r>
          </a:p>
          <a:p>
            <a:pPr marL="285750" indent="-285750" algn="l">
              <a:buFont typeface="Wingdings" panose="05000000000000000000" pitchFamily="2" charset="2"/>
              <a:buChar char="§"/>
            </a:pPr>
            <a:endParaRPr lang="en-US" dirty="0"/>
          </a:p>
          <a:p>
            <a:pPr marL="738842" lvl="1" indent="-342900">
              <a:buFont typeface="+mj-lt"/>
              <a:buAutoNum type="arabicPeriod"/>
            </a:pPr>
            <a:r>
              <a:rPr lang="en-US" b="0" dirty="0"/>
              <a:t> Modifying Input Matrix for Zero padding and different Stride lengths</a:t>
            </a:r>
          </a:p>
          <a:p>
            <a:pPr marL="738842" lvl="1" indent="-342900">
              <a:buFont typeface="+mj-lt"/>
              <a:buAutoNum type="arabicPeriod"/>
            </a:pPr>
            <a:endParaRPr lang="en-US" b="0" dirty="0"/>
          </a:p>
          <a:p>
            <a:pPr marL="738842" lvl="1" indent="-342900">
              <a:buFont typeface="+mj-lt"/>
              <a:buAutoNum type="arabicPeriod"/>
            </a:pPr>
            <a:r>
              <a:rPr lang="en-US" b="0" dirty="0"/>
              <a:t>Mapping Convolution onto Toeplitz matrix</a:t>
            </a:r>
          </a:p>
          <a:p>
            <a:pPr marL="738842" lvl="1" indent="-342900">
              <a:buFont typeface="+mj-lt"/>
              <a:buAutoNum type="arabicPeriod"/>
            </a:pPr>
            <a:endParaRPr lang="en-US" b="0" dirty="0"/>
          </a:p>
          <a:p>
            <a:pPr marL="738842" lvl="1" indent="-342900">
              <a:buFont typeface="+mj-lt"/>
              <a:buAutoNum type="arabicPeriod"/>
            </a:pPr>
            <a:r>
              <a:rPr lang="en-US" b="0" dirty="0"/>
              <a:t>Batch division</a:t>
            </a:r>
          </a:p>
          <a:p>
            <a:pPr marL="285750" indent="-285750" algn="l">
              <a:buFont typeface="Wingdings" panose="05000000000000000000" pitchFamily="2" charset="2"/>
              <a:buChar char="§"/>
            </a:pPr>
            <a:endParaRPr lang="en-US" b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5FA14C-F440-E75C-203B-E7DB68127C3E}"/>
              </a:ext>
            </a:extLst>
          </p:cNvPr>
          <p:cNvSpPr txBox="1"/>
          <p:nvPr/>
        </p:nvSpPr>
        <p:spPr>
          <a:xfrm>
            <a:off x="7754063" y="5513704"/>
            <a:ext cx="59354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/>
              <a:t>Fig. 13. Data Pre-processing Unit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011D24-B944-A81C-2C04-20DA68A54D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5464" y="59202"/>
            <a:ext cx="7035783" cy="545450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0060ED7-FD44-B523-309C-BAA9C7EC8A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6394" y="1528716"/>
            <a:ext cx="5455428" cy="2248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158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246" y="117297"/>
            <a:ext cx="10580687" cy="461999"/>
          </a:xfrm>
        </p:spPr>
        <p:txBody>
          <a:bodyPr/>
          <a:lstStyle/>
          <a:p>
            <a:r>
              <a:rPr lang="en-US" dirty="0"/>
              <a:t>Data Pre-processing Unit</a:t>
            </a:r>
            <a:br>
              <a:rPr lang="en-US" dirty="0"/>
            </a:br>
            <a:r>
              <a:rPr lang="en-US" sz="2000" b="0" dirty="0"/>
              <a:t>Functions-Modifying Input Matrix for Zero padding and different Stride lengths</a:t>
            </a:r>
            <a:br>
              <a:rPr lang="en-US" sz="2000" b="0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15246" y="855743"/>
            <a:ext cx="5022298" cy="4527624"/>
          </a:xfrm>
        </p:spPr>
        <p:txBody>
          <a:bodyPr/>
          <a:lstStyle/>
          <a:p>
            <a:pPr lvl="1" indent="0">
              <a:buNone/>
            </a:pPr>
            <a:endParaRPr lang="en-US" b="1" dirty="0"/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en-US" dirty="0">
                <a:latin typeface="+mj-lt"/>
              </a:rPr>
              <a:t>D</a:t>
            </a:r>
            <a:r>
              <a:rPr lang="en-US" b="0" i="0" u="none" strike="noStrike" baseline="0" dirty="0">
                <a:latin typeface="+mj-lt"/>
              </a:rPr>
              <a:t>imensions of the input data matrix are </a:t>
            </a:r>
            <a:r>
              <a:rPr lang="en-US" dirty="0">
                <a:latin typeface="+mj-lt"/>
              </a:rPr>
              <a:t>adjusted </a:t>
            </a:r>
            <a:r>
              <a:rPr lang="en-US" b="0" i="0" u="none" strike="noStrike" baseline="0" dirty="0">
                <a:latin typeface="+mj-lt"/>
              </a:rPr>
              <a:t>to accommodate</a:t>
            </a:r>
          </a:p>
          <a:p>
            <a:pPr marL="738842" lvl="1" indent="-342900">
              <a:buFont typeface="+mj-lt"/>
              <a:buAutoNum type="arabicPeriod"/>
            </a:pPr>
            <a:r>
              <a:rPr lang="en-US" i="0" u="none" strike="noStrike" baseline="0" dirty="0">
                <a:latin typeface="+mj-lt"/>
              </a:rPr>
              <a:t> Zero-padding (increase in dimensions) </a:t>
            </a:r>
            <a:endParaRPr lang="en-US" dirty="0">
              <a:latin typeface="+mj-lt"/>
            </a:endParaRPr>
          </a:p>
          <a:p>
            <a:pPr marL="738842" lvl="1" indent="-342900">
              <a:buFont typeface="+mj-lt"/>
              <a:buAutoNum type="arabicPeriod"/>
            </a:pPr>
            <a:r>
              <a:rPr lang="en-US" i="0" u="none" strike="noStrike" baseline="0" dirty="0">
                <a:latin typeface="+mj-lt"/>
              </a:rPr>
              <a:t> Varying stride lengths (decrease in </a:t>
            </a:r>
            <a:r>
              <a:rPr lang="en-IN" i="0" u="none" strike="noStrike" baseline="0" dirty="0">
                <a:latin typeface="+mj-lt"/>
              </a:rPr>
              <a:t>dimensions)</a:t>
            </a:r>
          </a:p>
          <a:p>
            <a:pPr lvl="1" indent="0">
              <a:buNone/>
            </a:pPr>
            <a:endParaRPr lang="en-US" dirty="0">
              <a:latin typeface="+mj-lt"/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US" b="1" dirty="0"/>
              <a:t>Zero Padding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b="0" i="0" u="none" strike="noStrike" baseline="0" dirty="0">
                <a:latin typeface="+mj-lt"/>
              </a:rPr>
              <a:t>extra rows and columns of zeros added around the borders of the </a:t>
            </a:r>
            <a:r>
              <a:rPr lang="en-IN" b="0" i="0" u="none" strike="noStrike" baseline="0" dirty="0">
                <a:latin typeface="+mj-lt"/>
              </a:rPr>
              <a:t>input data matrix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IN" dirty="0">
                <a:latin typeface="+mj-lt"/>
              </a:rPr>
              <a:t>Output feature map has same size as input feature map</a:t>
            </a:r>
            <a:endParaRPr lang="en-US" b="1" dirty="0">
              <a:latin typeface="+mj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59FD39-940B-97CF-ADDD-B9703BD155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8418" y="1263841"/>
            <a:ext cx="6294661" cy="316993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06A4C73-283C-9F91-0625-C14ED816ED26}"/>
              </a:ext>
            </a:extLst>
          </p:cNvPr>
          <p:cNvSpPr txBox="1"/>
          <p:nvPr/>
        </p:nvSpPr>
        <p:spPr>
          <a:xfrm>
            <a:off x="7828491" y="4624117"/>
            <a:ext cx="59354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/>
              <a:t>Fig. 14. </a:t>
            </a:r>
            <a:r>
              <a:rPr lang="en-IN" sz="1200" dirty="0">
                <a:hlinkClick r:id="rId3" action="ppaction://hlinksldjump"/>
              </a:rPr>
              <a:t>Zero Padding </a:t>
            </a:r>
            <a:r>
              <a:rPr lang="en-IN" sz="1200" dirty="0"/>
              <a:t>[11] </a:t>
            </a:r>
          </a:p>
        </p:txBody>
      </p:sp>
    </p:spTree>
    <p:extLst>
      <p:ext uri="{BB962C8B-B14F-4D97-AF65-F5344CB8AC3E}">
        <p14:creationId xmlns:p14="http://schemas.microsoft.com/office/powerpoint/2010/main" val="22551240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246" y="117297"/>
            <a:ext cx="10580687" cy="461999"/>
          </a:xfrm>
        </p:spPr>
        <p:txBody>
          <a:bodyPr/>
          <a:lstStyle/>
          <a:p>
            <a:r>
              <a:rPr lang="en-US" dirty="0"/>
              <a:t>Data Pre-processing Unit</a:t>
            </a:r>
            <a:br>
              <a:rPr lang="en-US" dirty="0"/>
            </a:br>
            <a:r>
              <a:rPr lang="en-US" sz="2000" b="0" dirty="0"/>
              <a:t>Functions-Modifying Input Matrix for Zero padding and different Stride lengths</a:t>
            </a:r>
            <a:br>
              <a:rPr lang="en-US" sz="2000" b="0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230185" y="1340011"/>
            <a:ext cx="5780754" cy="4527624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+mj-lt"/>
              </a:rPr>
              <a:t>Full Padding</a:t>
            </a:r>
          </a:p>
          <a:p>
            <a:pPr marL="681692" lvl="1" indent="-285750">
              <a:buFont typeface="Wingdings" panose="05000000000000000000" pitchFamily="2" charset="2"/>
              <a:buChar char="Ø"/>
            </a:pPr>
            <a:r>
              <a:rPr lang="en-US" dirty="0"/>
              <a:t>all pixels are visited equal number of times  by  the filter</a:t>
            </a:r>
          </a:p>
          <a:p>
            <a:pPr marL="681692" lvl="1" indent="-285750">
              <a:buFont typeface="Wingdings" panose="05000000000000000000" pitchFamily="2" charset="2"/>
              <a:buChar char="Ø"/>
            </a:pPr>
            <a:r>
              <a:rPr lang="en-US" dirty="0"/>
              <a:t>output feature map with increased spatial dimension</a:t>
            </a:r>
            <a:endParaRPr lang="en-US" dirty="0">
              <a:latin typeface="+mj-lt"/>
            </a:endParaRPr>
          </a:p>
          <a:p>
            <a:pPr lvl="1" indent="0">
              <a:buNone/>
            </a:pPr>
            <a:endParaRPr lang="en-US" dirty="0">
              <a:latin typeface="+mj-lt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+mj-lt"/>
              </a:rPr>
              <a:t>Same Padding</a:t>
            </a:r>
          </a:p>
          <a:p>
            <a:pPr marL="681692" lvl="1" indent="-285750">
              <a:buFont typeface="Wingdings" panose="05000000000000000000" pitchFamily="2" charset="2"/>
              <a:buChar char="Ø"/>
            </a:pPr>
            <a:r>
              <a:rPr lang="en-US" b="0" i="0" u="none" strike="noStrike" baseline="0" dirty="0">
                <a:latin typeface="Open Sans "/>
              </a:rPr>
              <a:t>output feature map has the same spatial dimensions as the </a:t>
            </a:r>
            <a:r>
              <a:rPr lang="en-IN" b="0" i="0" u="none" strike="noStrike" baseline="0" dirty="0">
                <a:latin typeface="Open Sans "/>
              </a:rPr>
              <a:t>input</a:t>
            </a:r>
            <a:endParaRPr lang="en-US" dirty="0">
              <a:latin typeface="Open Sans "/>
            </a:endParaRPr>
          </a:p>
          <a:p>
            <a:pPr lvl="1" indent="0">
              <a:buNone/>
            </a:pPr>
            <a:endParaRPr lang="en-US" dirty="0"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6A4C73-283C-9F91-0625-C14ED816ED26}"/>
              </a:ext>
            </a:extLst>
          </p:cNvPr>
          <p:cNvSpPr txBox="1"/>
          <p:nvPr/>
        </p:nvSpPr>
        <p:spPr>
          <a:xfrm>
            <a:off x="7381924" y="4762616"/>
            <a:ext cx="59354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/>
              <a:t>             Fig. 15. </a:t>
            </a:r>
            <a:r>
              <a:rPr lang="en-IN" sz="1200" dirty="0">
                <a:hlinkClick r:id="rId2" action="ppaction://hlinksldjump"/>
              </a:rPr>
              <a:t>Full and Same Padding </a:t>
            </a:r>
            <a:r>
              <a:rPr lang="en-IN" sz="1200" dirty="0"/>
              <a:t>[12]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F01DCAA-6540-3E09-57B9-3BBED6E34A3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3745" y="1340011"/>
            <a:ext cx="5443009" cy="3278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9256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246" y="117297"/>
            <a:ext cx="10580687" cy="461999"/>
          </a:xfrm>
        </p:spPr>
        <p:txBody>
          <a:bodyPr/>
          <a:lstStyle/>
          <a:p>
            <a:r>
              <a:rPr lang="en-US" dirty="0"/>
              <a:t>Data Pre-processing Unit</a:t>
            </a:r>
            <a:br>
              <a:rPr lang="en-US" dirty="0"/>
            </a:br>
            <a:r>
              <a:rPr lang="en-US" sz="2000" b="0" dirty="0"/>
              <a:t>Functions-Modifying Input Matrix for Zero padding and different Stride lengths</a:t>
            </a:r>
            <a:br>
              <a:rPr lang="en-US" sz="2000" b="0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230185" y="1340011"/>
            <a:ext cx="5780754" cy="4527624"/>
          </a:xfrm>
        </p:spPr>
        <p:txBody>
          <a:bodyPr/>
          <a:lstStyle/>
          <a:p>
            <a:pPr marL="342900" indent="-342900">
              <a:buAutoNum type="arabicPeriod" startAt="2"/>
            </a:pPr>
            <a:r>
              <a:rPr lang="en-US" b="1" dirty="0"/>
              <a:t>Stride</a:t>
            </a:r>
          </a:p>
          <a:p>
            <a:pPr marL="681692" lvl="1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+mj-lt"/>
              </a:rPr>
              <a:t>increment size used when sliding a kernel across the input data</a:t>
            </a:r>
          </a:p>
          <a:p>
            <a:pPr marL="681692" lvl="1" indent="-285750">
              <a:buFont typeface="Wingdings" panose="05000000000000000000" pitchFamily="2" charset="2"/>
              <a:buChar char="Ø"/>
            </a:pPr>
            <a:endParaRPr lang="en-US" dirty="0">
              <a:latin typeface="+mj-lt"/>
            </a:endParaRPr>
          </a:p>
          <a:p>
            <a:pPr marL="681692" lvl="1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+mj-lt"/>
              </a:rPr>
              <a:t>Larger stride leads to smaller output feature maps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6A4C73-283C-9F91-0625-C14ED816ED26}"/>
              </a:ext>
            </a:extLst>
          </p:cNvPr>
          <p:cNvSpPr txBox="1"/>
          <p:nvPr/>
        </p:nvSpPr>
        <p:spPr>
          <a:xfrm>
            <a:off x="7381924" y="4762616"/>
            <a:ext cx="59354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/>
              <a:t>             Fig. 16. </a:t>
            </a:r>
            <a:r>
              <a:rPr lang="en-IN" sz="1200" dirty="0">
                <a:hlinkClick r:id="rId2" action="ppaction://hlinksldjump"/>
              </a:rPr>
              <a:t>Stride = 1 and Stride = 2 </a:t>
            </a:r>
            <a:r>
              <a:rPr lang="en-IN" sz="1200" dirty="0"/>
              <a:t>[13]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8C91B8-97C3-ABA1-DDB8-B893F7C1FF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0939" y="990365"/>
            <a:ext cx="5534025" cy="3629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8755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246" y="117297"/>
            <a:ext cx="10580687" cy="461999"/>
          </a:xfrm>
        </p:spPr>
        <p:txBody>
          <a:bodyPr/>
          <a:lstStyle/>
          <a:p>
            <a:r>
              <a:rPr lang="en-US" dirty="0"/>
              <a:t>Data Pre-processing Unit</a:t>
            </a:r>
            <a:br>
              <a:rPr lang="en-US" dirty="0"/>
            </a:br>
            <a:r>
              <a:rPr lang="en-US" sz="2000" b="0" dirty="0"/>
              <a:t>Functions-Mapping Convolution onto Toeplitz Matrix</a:t>
            </a:r>
            <a:br>
              <a:rPr lang="en-US" sz="2000" b="0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768576" y="1420370"/>
            <a:ext cx="5780754" cy="4527624"/>
          </a:xfrm>
        </p:spPr>
        <p:txBody>
          <a:bodyPr/>
          <a:lstStyle/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en-US" b="0" i="0" u="none" strike="noStrike" baseline="0" dirty="0">
                <a:latin typeface="+mj-lt"/>
              </a:rPr>
              <a:t>Convolution operations can be </a:t>
            </a:r>
            <a:r>
              <a:rPr lang="en-IN" b="0" i="0" u="none" strike="noStrike" baseline="0" dirty="0">
                <a:latin typeface="+mj-lt"/>
              </a:rPr>
              <a:t>expressed as simple matrix multiplications using the Toeplitz Matrix</a:t>
            </a:r>
          </a:p>
          <a:p>
            <a:pPr marL="285750" indent="-285750" algn="l">
              <a:buFont typeface="Wingdings" panose="05000000000000000000" pitchFamily="2" charset="2"/>
              <a:buChar char="§"/>
            </a:pPr>
            <a:endParaRPr lang="en-IN" dirty="0">
              <a:latin typeface="+mj-lt"/>
            </a:endParaRP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en-IN" b="0" i="0" u="none" strike="noStrike" baseline="0" dirty="0">
                <a:latin typeface="+mj-lt"/>
              </a:rPr>
              <a:t>Size of Toeplitz Matrix is given by :</a:t>
            </a:r>
          </a:p>
          <a:p>
            <a:pPr algn="l"/>
            <a:r>
              <a:rPr lang="en-IN" b="1" i="0" u="none" strike="noStrike" baseline="0" dirty="0">
                <a:latin typeface="Open Sans "/>
              </a:rPr>
              <a:t> 	N</a:t>
            </a:r>
            <a:r>
              <a:rPr lang="en-IN" sz="1200" b="1" dirty="0">
                <a:latin typeface="Open Sans "/>
              </a:rPr>
              <a:t>toe </a:t>
            </a:r>
            <a:r>
              <a:rPr lang="en-IN" b="1" i="0" u="none" strike="noStrike" baseline="0" dirty="0">
                <a:latin typeface="Open Sans "/>
              </a:rPr>
              <a:t>= (</a:t>
            </a:r>
            <a:r>
              <a:rPr lang="en-IN" b="1" i="0" u="none" strike="noStrike" dirty="0">
                <a:latin typeface="Open Sans "/>
              </a:rPr>
              <a:t>H</a:t>
            </a:r>
            <a:r>
              <a:rPr lang="en-IN" sz="1200" b="1" i="0" u="none" strike="noStrike" dirty="0">
                <a:latin typeface="Open Sans "/>
              </a:rPr>
              <a:t>in</a:t>
            </a:r>
            <a:r>
              <a:rPr lang="en-IN" b="1" i="0" u="none" strike="noStrike" baseline="0" dirty="0">
                <a:latin typeface="Open Sans "/>
              </a:rPr>
              <a:t> − 2) * (W</a:t>
            </a:r>
            <a:r>
              <a:rPr lang="en-IN" sz="1200" b="1" i="0" u="none" strike="noStrike" baseline="0" dirty="0">
                <a:latin typeface="Open Sans "/>
              </a:rPr>
              <a:t>in</a:t>
            </a:r>
            <a:r>
              <a:rPr lang="en-IN" b="1" i="0" u="none" strike="noStrike" baseline="0" dirty="0">
                <a:latin typeface="Open Sans "/>
              </a:rPr>
              <a:t> − 2) * 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6A4C73-283C-9F91-0625-C14ED816ED26}"/>
              </a:ext>
            </a:extLst>
          </p:cNvPr>
          <p:cNvSpPr txBox="1"/>
          <p:nvPr/>
        </p:nvSpPr>
        <p:spPr>
          <a:xfrm>
            <a:off x="917328" y="4939745"/>
            <a:ext cx="59354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/>
              <a:t>             Fig. 17. </a:t>
            </a:r>
            <a:r>
              <a:rPr lang="en-IN" sz="1200" dirty="0">
                <a:hlinkClick r:id="rId2" action="ppaction://hlinksldjump"/>
              </a:rPr>
              <a:t>Convolution using Toeplitz Matrix </a:t>
            </a:r>
            <a:r>
              <a:rPr lang="en-IN" sz="1200" dirty="0"/>
              <a:t>[14]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C68EF4D-5A89-F7BF-1E9D-0C956FF08C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674" y="1033425"/>
            <a:ext cx="5391902" cy="3867690"/>
          </a:xfrm>
          <a:prstGeom prst="rect">
            <a:avLst/>
          </a:prstGeom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A3132BA4-7D87-ED63-D900-2ACABDE88F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8539300"/>
              </p:ext>
            </p:extLst>
          </p:nvPr>
        </p:nvGraphicFramePr>
        <p:xfrm>
          <a:off x="5768576" y="3330586"/>
          <a:ext cx="5673147" cy="216537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98584">
                  <a:extLst>
                    <a:ext uri="{9D8B030D-6E8A-4147-A177-3AD203B41FA5}">
                      <a16:colId xmlns:a16="http://schemas.microsoft.com/office/drawing/2014/main" val="51535645"/>
                    </a:ext>
                  </a:extLst>
                </a:gridCol>
                <a:gridCol w="4374563">
                  <a:extLst>
                    <a:ext uri="{9D8B030D-6E8A-4147-A177-3AD203B41FA5}">
                      <a16:colId xmlns:a16="http://schemas.microsoft.com/office/drawing/2014/main" val="4131915736"/>
                    </a:ext>
                  </a:extLst>
                </a:gridCol>
              </a:tblGrid>
              <a:tr h="293876">
                <a:tc>
                  <a:txBody>
                    <a:bodyPr/>
                    <a:lstStyle/>
                    <a:p>
                      <a:r>
                        <a:rPr lang="en-IN" sz="1400" dirty="0"/>
                        <a:t>Parameter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678008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 sz="1600" dirty="0"/>
                        <a:t>N</a:t>
                      </a:r>
                      <a:r>
                        <a:rPr lang="en-IN" sz="1200" dirty="0"/>
                        <a:t>toe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26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u="none" strike="noStrike" baseline="0" dirty="0">
                          <a:latin typeface="Open Sans "/>
                        </a:rPr>
                        <a:t>Total no. of elements in the Toeplitz matrix</a:t>
                      </a:r>
                    </a:p>
                    <a:p>
                      <a:endParaRPr lang="en-IN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0598041"/>
                  </a:ext>
                </a:extLst>
              </a:tr>
              <a:tr h="367051">
                <a:tc>
                  <a:txBody>
                    <a:bodyPr/>
                    <a:lstStyle/>
                    <a:p>
                      <a:r>
                        <a:rPr lang="en-US" sz="1600" b="0" i="0" u="none" strike="noStrike" baseline="0" dirty="0">
                          <a:latin typeface="Open Sans "/>
                        </a:rPr>
                        <a:t>H</a:t>
                      </a:r>
                      <a:r>
                        <a:rPr lang="en-US" sz="1200" b="0" i="0" u="none" strike="noStrike" baseline="0" dirty="0">
                          <a:latin typeface="Open Sans "/>
                        </a:rPr>
                        <a:t>in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i="0" u="none" strike="noStrike" baseline="0" dirty="0">
                          <a:latin typeface="Open Sans "/>
                        </a:rPr>
                        <a:t>Input Feature Map Height</a:t>
                      </a:r>
                      <a:endParaRPr lang="en-IN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5550465"/>
                  </a:ext>
                </a:extLst>
              </a:tr>
              <a:tr h="389232">
                <a:tc>
                  <a:txBody>
                    <a:bodyPr/>
                    <a:lstStyle/>
                    <a:p>
                      <a:r>
                        <a:rPr lang="en-US" sz="1600" b="0" i="0" u="none" strike="noStrike" baseline="0" dirty="0">
                          <a:latin typeface="Open Sans "/>
                        </a:rPr>
                        <a:t>W</a:t>
                      </a:r>
                      <a:r>
                        <a:rPr lang="en-US" sz="1200" b="0" i="0" u="none" strike="noStrike" baseline="0" dirty="0">
                          <a:latin typeface="Open Sans "/>
                        </a:rPr>
                        <a:t>in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26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u="none" strike="noStrike" baseline="0" dirty="0">
                          <a:latin typeface="Open Sans "/>
                        </a:rPr>
                        <a:t>Input Feature Map Width </a:t>
                      </a:r>
                    </a:p>
                    <a:p>
                      <a:endParaRPr lang="en-IN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1926136"/>
                  </a:ext>
                </a:extLst>
              </a:tr>
              <a:tr h="269386">
                <a:tc>
                  <a:txBody>
                    <a:bodyPr/>
                    <a:lstStyle/>
                    <a:p>
                      <a:r>
                        <a:rPr lang="en-US" sz="1600" b="0" i="0" u="none" strike="noStrike" baseline="0" dirty="0">
                          <a:latin typeface="Open Sans "/>
                        </a:rPr>
                        <a:t>K</a:t>
                      </a:r>
                      <a:endParaRPr lang="en-IN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i="0" u="none" strike="noStrike" baseline="0" dirty="0">
                          <a:latin typeface="Open Sans "/>
                        </a:rPr>
                        <a:t> Kernel Size</a:t>
                      </a:r>
                      <a:endParaRPr lang="en-IN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3838205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BA18C5FB-3A33-0871-62F8-F2B883B57682}"/>
              </a:ext>
            </a:extLst>
          </p:cNvPr>
          <p:cNvSpPr txBox="1"/>
          <p:nvPr/>
        </p:nvSpPr>
        <p:spPr>
          <a:xfrm>
            <a:off x="6852792" y="5592758"/>
            <a:ext cx="59354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/>
              <a:t>             Table. 1. Toeplitz Matrix Parameters </a:t>
            </a:r>
          </a:p>
        </p:txBody>
      </p:sp>
    </p:spTree>
    <p:extLst>
      <p:ext uri="{BB962C8B-B14F-4D97-AF65-F5344CB8AC3E}">
        <p14:creationId xmlns:p14="http://schemas.microsoft.com/office/powerpoint/2010/main" val="28594827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246" y="117297"/>
            <a:ext cx="10580687" cy="461999"/>
          </a:xfrm>
        </p:spPr>
        <p:txBody>
          <a:bodyPr/>
          <a:lstStyle/>
          <a:p>
            <a:r>
              <a:rPr lang="en-US" dirty="0"/>
              <a:t>Data Pre-processing Unit</a:t>
            </a:r>
            <a:br>
              <a:rPr lang="en-US" dirty="0"/>
            </a:br>
            <a:r>
              <a:rPr lang="en-US" sz="2000" b="0" dirty="0"/>
              <a:t>Functions-Batch Division</a:t>
            </a:r>
            <a:br>
              <a:rPr lang="en-US" sz="2000" b="0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15245" y="1165188"/>
            <a:ext cx="10327945" cy="4527624"/>
          </a:xfrm>
        </p:spPr>
        <p:txBody>
          <a:bodyPr/>
          <a:lstStyle/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en-US" b="0" i="0" u="none" strike="noStrike" baseline="0" dirty="0">
                <a:latin typeface="+mj-lt"/>
              </a:rPr>
              <a:t>Since the PE array has a size of 9x9, it can only process 81 inputs and weights simultaneously</a:t>
            </a: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en-US" b="0" i="0" u="none" strike="noStrike" baseline="0" dirty="0">
                <a:latin typeface="+mj-lt"/>
              </a:rPr>
              <a:t>For input feature map sizes larger than 9*9, it becomes necessary to divide the data into batches</a:t>
            </a:r>
          </a:p>
          <a:p>
            <a:pPr marL="285750" indent="-285750" algn="l">
              <a:buFont typeface="Wingdings" panose="05000000000000000000" pitchFamily="2" charset="2"/>
              <a:buChar char="§"/>
            </a:pPr>
            <a:endParaRPr lang="en-US" dirty="0">
              <a:latin typeface="+mj-lt"/>
            </a:endParaRPr>
          </a:p>
          <a:p>
            <a:pPr marL="0" lvl="7" indent="-205133" algn="just">
              <a:buNone/>
            </a:pPr>
            <a:r>
              <a:rPr lang="de-DE" sz="1600" dirty="0"/>
              <a:t>	</a:t>
            </a:r>
            <a:endParaRPr lang="en-IN" b="1" i="0" u="none" strike="noStrike" baseline="0" dirty="0">
              <a:latin typeface="+mj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7F446B-B7E3-1F1E-260E-31999165E1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0034" y="2335435"/>
            <a:ext cx="7491109" cy="2383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4806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4940" y="212745"/>
            <a:ext cx="10580687" cy="461999"/>
          </a:xfrm>
        </p:spPr>
        <p:txBody>
          <a:bodyPr/>
          <a:lstStyle/>
          <a:p>
            <a:r>
              <a:rPr lang="en-US" dirty="0"/>
              <a:t>Interconnect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8528" y="1105786"/>
            <a:ext cx="5888189" cy="4342072"/>
          </a:xfrm>
        </p:spPr>
        <p:txBody>
          <a:bodyPr/>
          <a:lstStyle/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en-US" dirty="0"/>
              <a:t>Array of multiplexers responsible for implementing weight &amp; input stationary dataflow</a:t>
            </a:r>
          </a:p>
          <a:p>
            <a:pPr marL="285750" indent="-285750" algn="l">
              <a:buFont typeface="Wingdings" panose="05000000000000000000" pitchFamily="2" charset="2"/>
              <a:buChar char="§"/>
            </a:pPr>
            <a:endParaRPr lang="en-US" b="0" dirty="0"/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en-US" b="0" dirty="0"/>
              <a:t>Out of 162 multiplexers,</a:t>
            </a:r>
          </a:p>
          <a:p>
            <a:pPr marL="681692" lvl="1" indent="-285750">
              <a:buFont typeface="Wingdings" panose="05000000000000000000" pitchFamily="2" charset="2"/>
              <a:buChar char="Ø"/>
            </a:pPr>
            <a:r>
              <a:rPr lang="en-US" dirty="0"/>
              <a:t>81 multiplexers channel input values to the PE array</a:t>
            </a:r>
          </a:p>
          <a:p>
            <a:pPr marL="681692" lvl="1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681692" lvl="1" indent="-285750">
              <a:buFont typeface="Wingdings" panose="05000000000000000000" pitchFamily="2" charset="2"/>
              <a:buChar char="Ø"/>
            </a:pPr>
            <a:r>
              <a:rPr lang="en-US" dirty="0"/>
              <a:t>The other 81 multiplexers channel weight values to the PE array</a:t>
            </a:r>
          </a:p>
          <a:p>
            <a:pPr marL="681692" lvl="1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681692" lvl="1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681692" lvl="1" indent="-285750">
              <a:buFont typeface="Wingdings" panose="05000000000000000000" pitchFamily="2" charset="2"/>
              <a:buChar char="Ø"/>
            </a:pP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5FA14C-F440-E75C-203B-E7DB68127C3E}"/>
              </a:ext>
            </a:extLst>
          </p:cNvPr>
          <p:cNvSpPr txBox="1"/>
          <p:nvPr/>
        </p:nvSpPr>
        <p:spPr>
          <a:xfrm>
            <a:off x="7814315" y="4989199"/>
            <a:ext cx="59354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/>
              <a:t>Fig. 18. Interconnect Module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A49E5B-DAF1-F57F-7721-98753011E0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6717" y="705700"/>
            <a:ext cx="5505450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8739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DDBC5B-B1A9-6F43-A3FE-8603439FF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Motivation</a:t>
            </a:r>
            <a:br>
              <a:rPr lang="en-IN" dirty="0"/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632101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8528" y="212745"/>
            <a:ext cx="10580687" cy="461999"/>
          </a:xfrm>
        </p:spPr>
        <p:txBody>
          <a:bodyPr/>
          <a:lstStyle/>
          <a:p>
            <a:r>
              <a:rPr lang="en-US" dirty="0"/>
              <a:t>Interconnect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8528" y="1105786"/>
            <a:ext cx="5888189" cy="4342072"/>
          </a:xfrm>
        </p:spPr>
        <p:txBody>
          <a:bodyPr/>
          <a:lstStyle/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en-US" dirty="0"/>
              <a:t>A control signal determines whether the multiplexer in the interconnect selects data from the input matrix or the weight matrix</a:t>
            </a: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en-US" dirty="0"/>
              <a:t>This data is fed into a designated MAC unit in the PE array</a:t>
            </a:r>
            <a:endParaRPr lang="en-US" b="0" dirty="0"/>
          </a:p>
          <a:p>
            <a:pPr algn="l"/>
            <a:endParaRPr lang="en-US" dirty="0"/>
          </a:p>
          <a:p>
            <a:pPr marL="681692" lvl="1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681692" lvl="1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681692" lvl="1" indent="-285750">
              <a:buFont typeface="Wingdings" panose="05000000000000000000" pitchFamily="2" charset="2"/>
              <a:buChar char="Ø"/>
            </a:pP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5FA14C-F440-E75C-203B-E7DB68127C3E}"/>
              </a:ext>
            </a:extLst>
          </p:cNvPr>
          <p:cNvSpPr txBox="1"/>
          <p:nvPr/>
        </p:nvSpPr>
        <p:spPr>
          <a:xfrm>
            <a:off x="7814315" y="4989199"/>
            <a:ext cx="59354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/>
              <a:t>Fig. 18. Interconnect Module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A49E5B-DAF1-F57F-7721-98753011E0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6717" y="705700"/>
            <a:ext cx="5505450" cy="4191000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8539D01-9C13-5035-3BAA-0E7E04402E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6270664"/>
              </p:ext>
            </p:extLst>
          </p:nvPr>
        </p:nvGraphicFramePr>
        <p:xfrm>
          <a:off x="622191" y="2913794"/>
          <a:ext cx="5720863" cy="19956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98271">
                  <a:extLst>
                    <a:ext uri="{9D8B030D-6E8A-4147-A177-3AD203B41FA5}">
                      <a16:colId xmlns:a16="http://schemas.microsoft.com/office/drawing/2014/main" val="3124761522"/>
                    </a:ext>
                  </a:extLst>
                </a:gridCol>
                <a:gridCol w="3822592">
                  <a:extLst>
                    <a:ext uri="{9D8B030D-6E8A-4147-A177-3AD203B41FA5}">
                      <a16:colId xmlns:a16="http://schemas.microsoft.com/office/drawing/2014/main" val="3602302145"/>
                    </a:ext>
                  </a:extLst>
                </a:gridCol>
              </a:tblGrid>
              <a:tr h="450729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Control Signal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Mode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8477208"/>
                  </a:ext>
                </a:extLst>
              </a:tr>
              <a:tr h="387566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Weight Stationary with Unicast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5111799"/>
                  </a:ext>
                </a:extLst>
              </a:tr>
              <a:tr h="382257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26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Weight Stationary with Multicast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736363"/>
                  </a:ext>
                </a:extLst>
              </a:tr>
              <a:tr h="387566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26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Input Stationary with Unicast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0196080"/>
                  </a:ext>
                </a:extLst>
              </a:tr>
              <a:tr h="387566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26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Input Stationary with Multicast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71250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531890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8641D4-700C-5D63-C055-5292C03C57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5EA9FE-12E3-B82A-AE7E-D767EBF32D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077" y="346075"/>
            <a:ext cx="10580687" cy="684213"/>
          </a:xfrm>
        </p:spPr>
        <p:txBody>
          <a:bodyPr/>
          <a:lstStyle/>
          <a:p>
            <a:r>
              <a:rPr lang="en-IN" dirty="0"/>
              <a:t>Interconnect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F99639-F346-C5DF-EA3C-E60851DB563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41845" y="688181"/>
            <a:ext cx="10580688" cy="4344987"/>
          </a:xfrm>
        </p:spPr>
        <p:txBody>
          <a:bodyPr/>
          <a:lstStyle/>
          <a:p>
            <a:pPr marL="393750" lvl="3" indent="-285750" algn="just">
              <a:spcBef>
                <a:spcPts val="0"/>
              </a:spcBef>
              <a:buFont typeface="Wingdings" panose="05000000000000000000" pitchFamily="2" charset="2"/>
              <a:buChar char="§"/>
              <a:defRPr/>
            </a:pPr>
            <a:endParaRPr lang="de-DE" dirty="0">
              <a:solidFill>
                <a:srgbClr val="00305D"/>
              </a:solidFill>
            </a:endParaRPr>
          </a:p>
          <a:p>
            <a:pPr marL="393750" marR="0" lvl="3" indent="-285750" algn="just" defTabSz="9142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srgbClr val="00305D"/>
                </a:solidFill>
                <a:effectLst/>
                <a:uLnTx/>
                <a:uFillTx/>
                <a:ea typeface="+mn-ea"/>
                <a:cs typeface="+mn-cs"/>
              </a:rPr>
              <a:t>Unicast :- One specific signal is sent to one specific PE</a:t>
            </a:r>
          </a:p>
          <a:p>
            <a:pPr marL="393750" lvl="3" indent="-285750" algn="just">
              <a:spcBef>
                <a:spcPts val="0"/>
              </a:spcBef>
              <a:buFont typeface="Wingdings" panose="05000000000000000000" pitchFamily="2" charset="2"/>
              <a:buChar char="§"/>
              <a:defRPr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srgbClr val="00305D"/>
                </a:solidFill>
                <a:effectLst/>
                <a:uLnTx/>
                <a:uFillTx/>
                <a:ea typeface="+mn-ea"/>
                <a:cs typeface="+mn-cs"/>
              </a:rPr>
              <a:t>Mult</a:t>
            </a:r>
            <a:r>
              <a:rPr lang="de-DE" sz="1600" dirty="0">
                <a:solidFill>
                  <a:srgbClr val="00305D"/>
                </a:solidFill>
              </a:rPr>
              <a:t>icast :- One signal is sent to one row of PE‘s</a:t>
            </a:r>
          </a:p>
          <a:p>
            <a:pPr marL="393750" marR="0" lvl="3" indent="-285750" algn="just" defTabSz="9142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de-DE" sz="1600" dirty="0">
                <a:solidFill>
                  <a:srgbClr val="00305D"/>
                </a:solidFill>
              </a:rPr>
              <a:t>Broadcast :- One signal is sent to all 81 PE‘s </a:t>
            </a:r>
          </a:p>
          <a:p>
            <a:pPr marL="252000" marR="0" lvl="3" indent="-144000" algn="just" defTabSz="9142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Open Sans" panose="020B0606030504020204" pitchFamily="34" charset="0"/>
              <a:buChar char="–"/>
              <a:tabLst/>
              <a:defRPr/>
            </a:pPr>
            <a:endParaRPr kumimoji="0" lang="de-DE" sz="1600" b="0" i="0" u="none" strike="noStrike" kern="1200" cap="none" spc="0" normalizeH="0" baseline="0" noProof="0" dirty="0">
              <a:ln>
                <a:noFill/>
              </a:ln>
              <a:solidFill>
                <a:srgbClr val="00305D"/>
              </a:solidFill>
              <a:effectLst/>
              <a:uLnTx/>
              <a:uFillTx/>
              <a:ea typeface="+mn-ea"/>
              <a:cs typeface="+mn-cs"/>
            </a:endParaRPr>
          </a:p>
          <a:p>
            <a:pPr marL="108000" marR="0" lvl="3" indent="0" algn="just" defTabSz="9142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endParaRPr kumimoji="0" lang="de-DE" sz="1600" b="0" i="0" u="none" strike="noStrike" kern="1200" cap="none" spc="0" normalizeH="0" baseline="0" noProof="0" dirty="0">
              <a:ln>
                <a:noFill/>
              </a:ln>
              <a:solidFill>
                <a:srgbClr val="00305D"/>
              </a:solidFill>
              <a:effectLst/>
              <a:uLnTx/>
              <a:uFillTx/>
              <a:ea typeface="+mn-ea"/>
              <a:cs typeface="+mn-cs"/>
            </a:endParaRP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9514E1-4B03-696C-75AC-5AA3307D4D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2500" y="2099490"/>
            <a:ext cx="7320269" cy="313194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842D3EA-C16F-BF07-034B-1C07BD4979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236" y="1959428"/>
            <a:ext cx="3331950" cy="328805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4349E3E-F36D-A9A7-F5F0-60091EE4D1CE}"/>
              </a:ext>
            </a:extLst>
          </p:cNvPr>
          <p:cNvSpPr txBox="1"/>
          <p:nvPr/>
        </p:nvSpPr>
        <p:spPr>
          <a:xfrm>
            <a:off x="3317305" y="5371499"/>
            <a:ext cx="59354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/>
              <a:t>Fig. 19. </a:t>
            </a:r>
            <a:r>
              <a:rPr lang="en-IN" sz="1200" dirty="0">
                <a:hlinkClick r:id="rId4" action="ppaction://hlinksldjump"/>
              </a:rPr>
              <a:t>Types of Communication Modes </a:t>
            </a:r>
            <a:r>
              <a:rPr lang="en-IN" sz="1200" dirty="0"/>
              <a:t>[14]</a:t>
            </a:r>
          </a:p>
        </p:txBody>
      </p:sp>
    </p:spTree>
    <p:extLst>
      <p:ext uri="{BB962C8B-B14F-4D97-AF65-F5344CB8AC3E}">
        <p14:creationId xmlns:p14="http://schemas.microsoft.com/office/powerpoint/2010/main" val="34287388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8529" y="243701"/>
            <a:ext cx="10580687" cy="461999"/>
          </a:xfrm>
        </p:spPr>
        <p:txBody>
          <a:bodyPr/>
          <a:lstStyle/>
          <a:p>
            <a:r>
              <a:rPr lang="en-US" dirty="0"/>
              <a:t>PE Array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186836" y="756409"/>
            <a:ext cx="5264395" cy="4342072"/>
          </a:xfrm>
        </p:spPr>
        <p:txBody>
          <a:bodyPr/>
          <a:lstStyle/>
          <a:p>
            <a:pPr marL="285750" indent="-285750" algn="l">
              <a:buFont typeface="Wingdings" panose="05000000000000000000" pitchFamily="2" charset="2"/>
              <a:buChar char="§"/>
            </a:pPr>
            <a:endParaRPr lang="en-US" b="0" dirty="0">
              <a:latin typeface="+mj-lt"/>
            </a:endParaRP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en-US" b="0" i="0" u="none" strike="noStrike" baseline="0" dirty="0">
                <a:latin typeface="+mj-lt"/>
              </a:rPr>
              <a:t>It receives inputs (single channel) and weights corresponding to the selected dataflow from the interconnect module and performs convolution</a:t>
            </a:r>
          </a:p>
          <a:p>
            <a:pPr marL="285750" indent="-285750" algn="l">
              <a:buFont typeface="Wingdings" panose="05000000000000000000" pitchFamily="2" charset="2"/>
              <a:buChar char="§"/>
            </a:pPr>
            <a:endParaRPr lang="en-US" dirty="0">
              <a:solidFill>
                <a:srgbClr val="00305D"/>
              </a:solidFill>
              <a:latin typeface="+mj-lt"/>
            </a:endParaRP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305D"/>
                </a:solidFill>
                <a:latin typeface="+mj-lt"/>
              </a:rPr>
              <a:t>Comprises of 81 MAC units arranged in 9*9 format</a:t>
            </a:r>
          </a:p>
          <a:p>
            <a:pPr marL="285750" indent="-285750" algn="l">
              <a:buFont typeface="Wingdings" panose="05000000000000000000" pitchFamily="2" charset="2"/>
              <a:buChar char="§"/>
            </a:pPr>
            <a:endParaRPr lang="en-US" dirty="0">
              <a:solidFill>
                <a:srgbClr val="00305D"/>
              </a:solidFill>
              <a:latin typeface="+mj-lt"/>
            </a:endParaRP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305D"/>
                </a:solidFill>
                <a:latin typeface="+mj-lt"/>
              </a:rPr>
              <a:t>As the Kernel size is 3*3, </a:t>
            </a:r>
            <a:r>
              <a:rPr lang="en-US" b="0" i="0" u="none" strike="noStrike" baseline="0" dirty="0">
                <a:latin typeface="+mj-lt"/>
              </a:rPr>
              <a:t>9 elements of the output feature map are produced for one batch of inputs and weights</a:t>
            </a:r>
            <a:endParaRPr lang="en-US" dirty="0">
              <a:solidFill>
                <a:srgbClr val="00305D"/>
              </a:solidFill>
              <a:latin typeface="+mj-lt"/>
            </a:endParaRPr>
          </a:p>
          <a:p>
            <a:pPr algn="l"/>
            <a:br>
              <a:rPr lang="en-US" dirty="0">
                <a:solidFill>
                  <a:srgbClr val="00305D"/>
                </a:solidFill>
                <a:latin typeface="+mj-lt"/>
              </a:rPr>
            </a:br>
            <a:endParaRPr lang="en-US" dirty="0">
              <a:solidFill>
                <a:srgbClr val="00305D"/>
              </a:solidFill>
              <a:latin typeface="+mj-lt"/>
            </a:endParaRPr>
          </a:p>
          <a:p>
            <a:pPr marL="0" lvl="7" indent="0">
              <a:spcBef>
                <a:spcPts val="0"/>
              </a:spcBef>
              <a:buNone/>
              <a:defRPr/>
            </a:pPr>
            <a:endParaRPr kumimoji="0" lang="en-US" sz="1600" i="0" u="none" strike="noStrike" kern="1200" cap="none" spc="0" normalizeH="0" baseline="0" noProof="0" dirty="0">
              <a:ln>
                <a:noFill/>
              </a:ln>
              <a:solidFill>
                <a:srgbClr val="00305D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5FA14C-F440-E75C-203B-E7DB68127C3E}"/>
              </a:ext>
            </a:extLst>
          </p:cNvPr>
          <p:cNvSpPr txBox="1"/>
          <p:nvPr/>
        </p:nvSpPr>
        <p:spPr>
          <a:xfrm>
            <a:off x="8014268" y="5315219"/>
            <a:ext cx="59354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/>
              <a:t>Fig. 20. PE Array (systolic)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C5E939-8089-B1BD-028B-1934167FC6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6602" y="243701"/>
            <a:ext cx="6764783" cy="5447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629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8529" y="243701"/>
            <a:ext cx="10580687" cy="461999"/>
          </a:xfrm>
        </p:spPr>
        <p:txBody>
          <a:bodyPr/>
          <a:lstStyle/>
          <a:p>
            <a:r>
              <a:rPr lang="en-US" dirty="0"/>
              <a:t>PE Array</a:t>
            </a:r>
            <a:br>
              <a:rPr lang="en-US" dirty="0"/>
            </a:br>
            <a:r>
              <a:rPr lang="en-US" sz="2000" b="0" dirty="0"/>
              <a:t>MAC unit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62683" y="1130093"/>
            <a:ext cx="5264395" cy="4342072"/>
          </a:xfrm>
        </p:spPr>
        <p:txBody>
          <a:bodyPr/>
          <a:lstStyle/>
          <a:p>
            <a:pPr marL="285750" indent="-285750" algn="l">
              <a:buFont typeface="Wingdings" panose="05000000000000000000" pitchFamily="2" charset="2"/>
              <a:buChar char="§"/>
            </a:pPr>
            <a:endParaRPr lang="en-US" b="1" dirty="0">
              <a:latin typeface="+mj-lt"/>
            </a:endParaRP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en-US" b="0" i="0" u="none" strike="noStrike" baseline="0" dirty="0">
                <a:latin typeface="+mj-lt"/>
              </a:rPr>
              <a:t>As data streams through the 9 MAC units present in a row of the PE array, one element of the Output feature map </a:t>
            </a:r>
            <a:r>
              <a:rPr lang="en-US" dirty="0">
                <a:latin typeface="+mj-lt"/>
              </a:rPr>
              <a:t>is formed</a:t>
            </a:r>
          </a:p>
          <a:p>
            <a:pPr marL="285750" indent="-285750" algn="l">
              <a:buFont typeface="Wingdings" panose="05000000000000000000" pitchFamily="2" charset="2"/>
              <a:buChar char="§"/>
            </a:pPr>
            <a:endParaRPr lang="en-US" dirty="0">
              <a:solidFill>
                <a:srgbClr val="00305D"/>
              </a:solidFill>
              <a:latin typeface="+mj-lt"/>
            </a:endParaRP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305D"/>
                </a:solidFill>
                <a:latin typeface="+mj-lt"/>
              </a:rPr>
              <a:t>The MAC unit is implemented with the usage of DSP slices on the FPGA</a:t>
            </a:r>
          </a:p>
          <a:p>
            <a:pPr algn="l"/>
            <a:br>
              <a:rPr lang="en-US" dirty="0">
                <a:solidFill>
                  <a:srgbClr val="00305D"/>
                </a:solidFill>
                <a:latin typeface="+mj-lt"/>
              </a:rPr>
            </a:br>
            <a:endParaRPr lang="en-US" dirty="0">
              <a:solidFill>
                <a:srgbClr val="00305D"/>
              </a:solidFill>
              <a:latin typeface="+mj-lt"/>
            </a:endParaRPr>
          </a:p>
          <a:p>
            <a:pPr marL="0" lvl="7" indent="0">
              <a:spcBef>
                <a:spcPts val="0"/>
              </a:spcBef>
              <a:buNone/>
              <a:defRPr/>
            </a:pPr>
            <a:endParaRPr kumimoji="0" lang="en-US" sz="1600" i="0" u="none" strike="noStrike" kern="1200" cap="none" spc="0" normalizeH="0" baseline="0" noProof="0" dirty="0">
              <a:ln>
                <a:noFill/>
              </a:ln>
              <a:solidFill>
                <a:srgbClr val="00305D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5FA14C-F440-E75C-203B-E7DB68127C3E}"/>
              </a:ext>
            </a:extLst>
          </p:cNvPr>
          <p:cNvSpPr txBox="1"/>
          <p:nvPr/>
        </p:nvSpPr>
        <p:spPr>
          <a:xfrm>
            <a:off x="8014268" y="5315219"/>
            <a:ext cx="59354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/>
              <a:t>Fig. 21. </a:t>
            </a:r>
            <a:r>
              <a:rPr lang="en-IN" sz="1200" dirty="0">
                <a:hlinkClick r:id="rId2" action="ppaction://hlinksldjump"/>
              </a:rPr>
              <a:t>MAC Unit </a:t>
            </a:r>
            <a:r>
              <a:rPr lang="en-IN" sz="1200" dirty="0"/>
              <a:t>[15]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F6D8743-5A15-9F70-61BE-CD234FE99B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6924" y="1248197"/>
            <a:ext cx="4876800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7169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8529" y="240049"/>
            <a:ext cx="10580687" cy="461999"/>
          </a:xfrm>
        </p:spPr>
        <p:txBody>
          <a:bodyPr/>
          <a:lstStyle/>
          <a:p>
            <a:r>
              <a:rPr lang="en-US" dirty="0"/>
              <a:t>Pooling Unit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8529" y="1105786"/>
            <a:ext cx="6530486" cy="4342072"/>
          </a:xfrm>
        </p:spPr>
        <p:txBody>
          <a:bodyPr/>
          <a:lstStyle/>
          <a:p>
            <a:pPr marL="285750" indent="-285750" algn="l">
              <a:buFont typeface="Wingdings" panose="05000000000000000000" pitchFamily="2" charset="2"/>
              <a:buChar char="§"/>
            </a:pPr>
            <a:endParaRPr lang="en-US" b="0" dirty="0">
              <a:latin typeface="+mj-lt"/>
            </a:endParaRPr>
          </a:p>
          <a:p>
            <a:pPr marL="285750" lvl="7" indent="-285750">
              <a:spcBef>
                <a:spcPts val="0"/>
              </a:spcBef>
              <a:buFont typeface="Wingdings" panose="05000000000000000000" pitchFamily="2" charset="2"/>
              <a:buChar char="§"/>
              <a:defRPr/>
            </a:pPr>
            <a:r>
              <a:rPr lang="en-US" sz="1600" dirty="0">
                <a:solidFill>
                  <a:srgbClr val="00305D"/>
                </a:solidFill>
                <a:latin typeface="+mj-lt"/>
              </a:rPr>
              <a:t>Pooling Operation reduces size of feature maps in order to reduce computational complexity and memory requirements</a:t>
            </a:r>
          </a:p>
          <a:p>
            <a:pPr marL="285750" lvl="7" indent="-285750">
              <a:spcBef>
                <a:spcPts val="0"/>
              </a:spcBef>
              <a:buFont typeface="Wingdings" panose="05000000000000000000" pitchFamily="2" charset="2"/>
              <a:buChar char="§"/>
              <a:defRPr/>
            </a:pPr>
            <a:endParaRPr lang="en-US" sz="1600" dirty="0">
              <a:solidFill>
                <a:srgbClr val="00305D"/>
              </a:solidFill>
              <a:latin typeface="+mj-lt"/>
            </a:endParaRPr>
          </a:p>
          <a:p>
            <a:pPr marL="285750" lvl="7" indent="-285750">
              <a:spcBef>
                <a:spcPts val="0"/>
              </a:spcBef>
              <a:buFont typeface="Wingdings" panose="05000000000000000000" pitchFamily="2" charset="2"/>
              <a:buChar char="§"/>
              <a:defRPr/>
            </a:pPr>
            <a:endParaRPr lang="en-US" sz="1600" dirty="0">
              <a:solidFill>
                <a:srgbClr val="00305D"/>
              </a:solidFill>
              <a:latin typeface="+mj-lt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US" b="1" i="0" u="none" strike="noStrike" baseline="0" dirty="0">
                <a:latin typeface="+mj-lt"/>
              </a:rPr>
              <a:t>Max Pooling </a:t>
            </a:r>
            <a:r>
              <a:rPr lang="en-US" b="0" i="0" u="none" strike="noStrike" baseline="0" dirty="0">
                <a:latin typeface="+mj-lt"/>
              </a:rPr>
              <a:t>selects the maximum value within a predefined window of 2*2</a:t>
            </a:r>
            <a:br>
              <a:rPr lang="en-US" dirty="0">
                <a:solidFill>
                  <a:srgbClr val="00305D"/>
                </a:solidFill>
                <a:latin typeface="+mj-lt"/>
              </a:rPr>
            </a:br>
            <a:endParaRPr kumimoji="0" lang="en-US" i="0" u="none" strike="noStrike" kern="1200" cap="none" spc="0" normalizeH="0" baseline="0" noProof="0" dirty="0">
              <a:ln>
                <a:noFill/>
              </a:ln>
              <a:solidFill>
                <a:srgbClr val="00305D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  <a:p>
            <a:pPr marL="285750" lvl="7" indent="-285750">
              <a:spcBef>
                <a:spcPts val="0"/>
              </a:spcBef>
              <a:buFont typeface="Wingdings" panose="05000000000000000000" pitchFamily="2" charset="2"/>
              <a:buChar char="§"/>
              <a:defRPr/>
            </a:pPr>
            <a:endParaRPr kumimoji="0" lang="en-US" sz="1600" i="0" u="none" strike="noStrike" kern="1200" cap="none" spc="0" normalizeH="0" baseline="0" noProof="0" dirty="0">
              <a:ln>
                <a:noFill/>
              </a:ln>
              <a:solidFill>
                <a:srgbClr val="00305D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1" dirty="0">
                <a:latin typeface="+mj-lt"/>
              </a:rPr>
              <a:t>A</a:t>
            </a:r>
            <a:r>
              <a:rPr lang="en-US" b="1" i="0" u="none" strike="noStrike" baseline="0" dirty="0">
                <a:latin typeface="+mj-lt"/>
              </a:rPr>
              <a:t>verage Pooling </a:t>
            </a:r>
            <a:r>
              <a:rPr lang="en-US" b="0" i="0" u="none" strike="noStrike" baseline="0" dirty="0">
                <a:latin typeface="+mj-lt"/>
              </a:rPr>
              <a:t>computes the average value in the same window of 2*2</a:t>
            </a:r>
            <a:endParaRPr lang="en-US" b="0" dirty="0"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5FA14C-F440-E75C-203B-E7DB68127C3E}"/>
              </a:ext>
            </a:extLst>
          </p:cNvPr>
          <p:cNvSpPr txBox="1"/>
          <p:nvPr/>
        </p:nvSpPr>
        <p:spPr>
          <a:xfrm>
            <a:off x="8151484" y="4049287"/>
            <a:ext cx="59354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/>
              <a:t>Fig. 22. </a:t>
            </a:r>
            <a:r>
              <a:rPr lang="en-IN" sz="1200" dirty="0">
                <a:hlinkClick r:id="rId2" action="ppaction://hlinksldjump"/>
              </a:rPr>
              <a:t>Max &amp; Average Pooling </a:t>
            </a:r>
            <a:r>
              <a:rPr lang="en-IN" sz="1200" dirty="0"/>
              <a:t>[16]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F88840-BE12-9BFE-3009-27F1471F3D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9015" y="906166"/>
            <a:ext cx="4724400" cy="2939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803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6467" y="243701"/>
            <a:ext cx="10580687" cy="461999"/>
          </a:xfrm>
        </p:spPr>
        <p:txBody>
          <a:bodyPr/>
          <a:lstStyle/>
          <a:p>
            <a:r>
              <a:rPr lang="en-US" dirty="0"/>
              <a:t>Control Unit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7668028" y="807746"/>
            <a:ext cx="4407475" cy="4342072"/>
          </a:xfrm>
        </p:spPr>
        <p:txBody>
          <a:bodyPr/>
          <a:lstStyle/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en-IN" b="0" i="0" u="none" strike="noStrike" baseline="0" dirty="0">
                <a:latin typeface="+mj-lt"/>
              </a:rPr>
              <a:t>The Control Unit facilitates communication </a:t>
            </a:r>
            <a:r>
              <a:rPr lang="en-US" b="0" i="0" u="none" strike="noStrike" baseline="0" dirty="0">
                <a:latin typeface="+mj-lt"/>
              </a:rPr>
              <a:t>and synchronization between various modules</a:t>
            </a:r>
            <a:endParaRPr lang="en-US" b="0" dirty="0">
              <a:solidFill>
                <a:srgbClr val="00305D"/>
              </a:solidFill>
              <a:latin typeface="+mj-lt"/>
            </a:endParaRPr>
          </a:p>
          <a:p>
            <a:pPr marL="285750" indent="-285750" algn="l">
              <a:buFont typeface="Wingdings" panose="05000000000000000000" pitchFamily="2" charset="2"/>
              <a:buChar char="§"/>
            </a:pPr>
            <a:endParaRPr lang="en-US" dirty="0">
              <a:solidFill>
                <a:srgbClr val="00305D"/>
              </a:solidFill>
              <a:latin typeface="+mj-lt"/>
            </a:endParaRP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en-IN" b="0" i="0" u="none" strike="noStrike" baseline="0" dirty="0">
                <a:latin typeface="+mj-lt"/>
              </a:rPr>
              <a:t>State Transition is primarily driven </a:t>
            </a:r>
            <a:r>
              <a:rPr lang="en-US" b="0" i="0" u="none" strike="noStrike" baseline="0" dirty="0">
                <a:latin typeface="+mj-lt"/>
              </a:rPr>
              <a:t>by </a:t>
            </a:r>
          </a:p>
          <a:p>
            <a:pPr marL="681692" lvl="1" indent="-285750">
              <a:buFont typeface="Wingdings" panose="05000000000000000000" pitchFamily="2" charset="2"/>
              <a:buChar char="Ø"/>
            </a:pPr>
            <a:r>
              <a:rPr lang="en-US" b="0" i="0" u="none" strike="noStrike" baseline="0" dirty="0">
                <a:latin typeface="+mj-lt"/>
              </a:rPr>
              <a:t>input signals such as buffer readiness </a:t>
            </a:r>
          </a:p>
          <a:p>
            <a:pPr marL="681692" lvl="1" indent="-285750">
              <a:buFont typeface="Wingdings" panose="05000000000000000000" pitchFamily="2" charset="2"/>
              <a:buChar char="Ø"/>
            </a:pPr>
            <a:r>
              <a:rPr lang="en-US" b="0" i="0" u="none" strike="noStrike" baseline="0" dirty="0">
                <a:latin typeface="+mj-lt"/>
              </a:rPr>
              <a:t>control signals from the user</a:t>
            </a:r>
            <a:endParaRPr lang="en-US" dirty="0">
              <a:solidFill>
                <a:srgbClr val="00305D"/>
              </a:solidFill>
              <a:latin typeface="+mj-lt"/>
            </a:endParaRPr>
          </a:p>
          <a:p>
            <a:pPr marL="342900" lvl="7" indent="-342900">
              <a:spcBef>
                <a:spcPts val="0"/>
              </a:spcBef>
              <a:buFont typeface="+mj-lt"/>
              <a:buAutoNum type="arabicParenR"/>
              <a:defRPr/>
            </a:pPr>
            <a:endParaRPr kumimoji="0" lang="en-US" sz="1600" i="0" u="none" strike="noStrike" kern="1200" cap="none" spc="0" normalizeH="0" baseline="0" noProof="0" dirty="0">
              <a:ln>
                <a:noFill/>
              </a:ln>
              <a:solidFill>
                <a:srgbClr val="00305D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5FA14C-F440-E75C-203B-E7DB68127C3E}"/>
              </a:ext>
            </a:extLst>
          </p:cNvPr>
          <p:cNvSpPr txBox="1"/>
          <p:nvPr/>
        </p:nvSpPr>
        <p:spPr>
          <a:xfrm>
            <a:off x="2779078" y="5616247"/>
            <a:ext cx="59354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/>
              <a:t>Fig. 23. Control Unit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07BBC6-63FB-7621-53FA-699DEA5147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467" y="697270"/>
            <a:ext cx="7034448" cy="4983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8867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DDBC5B-B1A9-6F43-A3FE-8603439FF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Results &amp; Evaluation</a:t>
            </a:r>
            <a:br>
              <a:rPr lang="en-IN" dirty="0"/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3473593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C7B4648-E494-53E1-8E6B-882B41E536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8636" y="123430"/>
            <a:ext cx="10580687" cy="684213"/>
          </a:xfrm>
        </p:spPr>
        <p:txBody>
          <a:bodyPr/>
          <a:lstStyle/>
          <a:p>
            <a:r>
              <a:rPr lang="en-IN" dirty="0"/>
              <a:t>Results &amp; Evaluation</a:t>
            </a:r>
            <a:br>
              <a:rPr lang="en-IN" dirty="0"/>
            </a:br>
            <a:r>
              <a:rPr lang="en-IN" sz="2000" b="0" dirty="0"/>
              <a:t>Design Features of the NPU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8234468-C2C1-EB4E-3061-ED0A7F5F32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6476546"/>
              </p:ext>
            </p:extLst>
          </p:nvPr>
        </p:nvGraphicFramePr>
        <p:xfrm>
          <a:off x="1625990" y="896662"/>
          <a:ext cx="9663333" cy="491798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938312">
                  <a:extLst>
                    <a:ext uri="{9D8B030D-6E8A-4147-A177-3AD203B41FA5}">
                      <a16:colId xmlns:a16="http://schemas.microsoft.com/office/drawing/2014/main" val="51535645"/>
                    </a:ext>
                  </a:extLst>
                </a:gridCol>
                <a:gridCol w="5725021">
                  <a:extLst>
                    <a:ext uri="{9D8B030D-6E8A-4147-A177-3AD203B41FA5}">
                      <a16:colId xmlns:a16="http://schemas.microsoft.com/office/drawing/2014/main" val="4131915736"/>
                    </a:ext>
                  </a:extLst>
                </a:gridCol>
              </a:tblGrid>
              <a:tr h="608321">
                <a:tc>
                  <a:txBody>
                    <a:bodyPr/>
                    <a:lstStyle/>
                    <a:p>
                      <a:r>
                        <a:rPr lang="en-IN" sz="1800" b="0" i="0" u="none" strike="noStrike" kern="1200" baseline="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Convolution Layer Parameters</a:t>
                      </a:r>
                      <a:r>
                        <a:rPr lang="en-IN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Parameters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26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0" i="0" u="none" strike="noStrike" kern="1200" baseline="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Maximum Range</a:t>
                      </a:r>
                    </a:p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6780084"/>
                  </a:ext>
                </a:extLst>
              </a:tr>
              <a:tr h="550386">
                <a:tc>
                  <a:txBody>
                    <a:bodyPr/>
                    <a:lstStyle/>
                    <a:p>
                      <a:r>
                        <a:rPr lang="en-IN" sz="1600" b="0" i="0" u="none" strike="noStrike" kern="1200" baseline="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Kernel Size (bits*bits) </a:t>
                      </a:r>
                      <a:endParaRPr lang="en-IN" sz="16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b="0" i="0" u="none" strike="noStrike" kern="1200" baseline="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3*3</a:t>
                      </a:r>
                    </a:p>
                    <a:p>
                      <a:endParaRPr lang="en-IN" sz="160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0598041"/>
                  </a:ext>
                </a:extLst>
              </a:tr>
              <a:tr h="453499">
                <a:tc>
                  <a:txBody>
                    <a:bodyPr/>
                    <a:lstStyle/>
                    <a:p>
                      <a:r>
                        <a:rPr lang="en-US" sz="1600" b="0" i="0" u="none" strike="noStrike" kern="1200" baseline="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Data Width </a:t>
                      </a:r>
                      <a:endParaRPr lang="en-IN" sz="16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i="0" u="none" strike="noStrike" kern="1200" baseline="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up to 18 bits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5550465"/>
                  </a:ext>
                </a:extLst>
              </a:tr>
              <a:tr h="550386">
                <a:tc>
                  <a:txBody>
                    <a:bodyPr/>
                    <a:lstStyle/>
                    <a:p>
                      <a:r>
                        <a:rPr lang="en-US" sz="1600" b="0" i="0" u="none" strike="noStrike" kern="1200" baseline="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Input feature Map size (bits*bits) </a:t>
                      </a:r>
                      <a:endParaRPr lang="en-IN" sz="16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i="0" u="none" strike="noStrike" kern="1200" baseline="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from 5*5 to 256*256 (non-square matrix also supported)</a:t>
                      </a:r>
                    </a:p>
                    <a:p>
                      <a:endParaRPr lang="en-IN" sz="160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1926136"/>
                  </a:ext>
                </a:extLst>
              </a:tr>
              <a:tr h="550386">
                <a:tc>
                  <a:txBody>
                    <a:bodyPr/>
                    <a:lstStyle/>
                    <a:p>
                      <a:r>
                        <a:rPr lang="en-US" sz="1600" b="0" i="0" u="none" strike="noStrike" kern="1200" baseline="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No of dataflows </a:t>
                      </a:r>
                      <a:endParaRPr lang="en-IN" sz="16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26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u="none" strike="noStrike" kern="1200" baseline="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2 (Input and Weight stationary)</a:t>
                      </a:r>
                    </a:p>
                    <a:p>
                      <a:endParaRPr lang="en-IN" sz="160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8962186"/>
                  </a:ext>
                </a:extLst>
              </a:tr>
              <a:tr h="550386">
                <a:tc>
                  <a:txBody>
                    <a:bodyPr/>
                    <a:lstStyle/>
                    <a:p>
                      <a:r>
                        <a:rPr lang="en-US" sz="1600" b="0" i="0" u="none" strike="noStrike" kern="1200" baseline="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No of communication modes </a:t>
                      </a:r>
                      <a:endParaRPr lang="en-IN" sz="16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26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u="none" strike="noStrike" kern="1200" baseline="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3 (Broadcast, Multicast and Unicast)</a:t>
                      </a:r>
                    </a:p>
                    <a:p>
                      <a:endParaRPr lang="en-IN" sz="160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9958291"/>
                  </a:ext>
                </a:extLst>
              </a:tr>
              <a:tr h="349686">
                <a:tc>
                  <a:txBody>
                    <a:bodyPr/>
                    <a:lstStyle/>
                    <a:p>
                      <a:r>
                        <a:rPr lang="en-IN" sz="1600" b="0" i="0" u="none" strike="noStrike" kern="1200" baseline="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Stride </a:t>
                      </a:r>
                      <a:endParaRPr lang="en-IN" sz="16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b="0" i="0" u="none" strike="noStrike" kern="1200" baseline="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1,2,3,4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3148088"/>
                  </a:ext>
                </a:extLst>
              </a:tr>
              <a:tr h="550386">
                <a:tc>
                  <a:txBody>
                    <a:bodyPr/>
                    <a:lstStyle/>
                    <a:p>
                      <a:pPr marL="0" marR="0" lvl="0" indent="0" algn="l" defTabSz="91426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Pooling</a:t>
                      </a:r>
                      <a:endParaRPr lang="en-IN" sz="16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26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u="none" strike="noStrike" kern="1200" baseline="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2 types (Max and average pooling)</a:t>
                      </a:r>
                      <a:endParaRPr lang="en-IN" sz="1600" dirty="0">
                        <a:latin typeface="+mj-lt"/>
                      </a:endParaRPr>
                    </a:p>
                    <a:p>
                      <a:endParaRPr lang="en-IN" sz="160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3823348"/>
                  </a:ext>
                </a:extLst>
              </a:tr>
              <a:tr h="550386">
                <a:tc>
                  <a:txBody>
                    <a:bodyPr/>
                    <a:lstStyle/>
                    <a:p>
                      <a:pPr marL="0" marR="0" lvl="0" indent="0" algn="l" defTabSz="91426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Padding</a:t>
                      </a:r>
                      <a:endParaRPr lang="en-IN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en-IN" sz="16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26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u="none" strike="noStrike" kern="1200" baseline="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2 types (Full and same padding)</a:t>
                      </a:r>
                    </a:p>
                    <a:p>
                      <a:endParaRPr lang="en-IN" sz="160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156814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4E0C8FEC-AEAD-B5ED-3826-602A057C4FD7}"/>
              </a:ext>
            </a:extLst>
          </p:cNvPr>
          <p:cNvSpPr txBox="1"/>
          <p:nvPr/>
        </p:nvSpPr>
        <p:spPr>
          <a:xfrm>
            <a:off x="4459491" y="5809260"/>
            <a:ext cx="59354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/>
              <a:t>             Table. 2. Design Features</a:t>
            </a:r>
          </a:p>
        </p:txBody>
      </p:sp>
    </p:spTree>
    <p:extLst>
      <p:ext uri="{BB962C8B-B14F-4D97-AF65-F5344CB8AC3E}">
        <p14:creationId xmlns:p14="http://schemas.microsoft.com/office/powerpoint/2010/main" val="228543510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C7B4648-E494-53E1-8E6B-882B41E53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Results &amp; Evaluation</a:t>
            </a:r>
            <a:br>
              <a:rPr lang="en-IN" dirty="0"/>
            </a:br>
            <a:r>
              <a:rPr lang="en-IN" b="0" dirty="0"/>
              <a:t>Clock Info, Resource Utilization &amp; Power Consumption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5D36C05-C534-FEC8-AAE2-6302881527A4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207" y="2614740"/>
            <a:ext cx="4227166" cy="3000794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AAFCDAD-262D-ABB5-F59A-61AAF04354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1454252"/>
            <a:ext cx="5278028" cy="3211310"/>
          </a:xfrm>
          <a:prstGeom prst="rect">
            <a:avLst/>
          </a:prstGeom>
        </p:spPr>
      </p:pic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EC922B70-763A-6FA4-89CC-CA901C3248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2838213"/>
              </p:ext>
            </p:extLst>
          </p:nvPr>
        </p:nvGraphicFramePr>
        <p:xfrm>
          <a:off x="195073" y="1304354"/>
          <a:ext cx="4785300" cy="10363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950259">
                  <a:extLst>
                    <a:ext uri="{9D8B030D-6E8A-4147-A177-3AD203B41FA5}">
                      <a16:colId xmlns:a16="http://schemas.microsoft.com/office/drawing/2014/main" val="51535645"/>
                    </a:ext>
                  </a:extLst>
                </a:gridCol>
                <a:gridCol w="2835041">
                  <a:extLst>
                    <a:ext uri="{9D8B030D-6E8A-4147-A177-3AD203B41FA5}">
                      <a16:colId xmlns:a16="http://schemas.microsoft.com/office/drawing/2014/main" val="4131915736"/>
                    </a:ext>
                  </a:extLst>
                </a:gridCol>
              </a:tblGrid>
              <a:tr h="426460">
                <a:tc>
                  <a:txBody>
                    <a:bodyPr/>
                    <a:lstStyle/>
                    <a:p>
                      <a:pPr marL="0" marR="0" lvl="0" indent="0" algn="l" defTabSz="91426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kern="1200" baseline="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Clock Period (ns)</a:t>
                      </a:r>
                      <a:r>
                        <a:rPr lang="en-IN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n-IN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26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kern="1200" baseline="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Frequency (MHz)</a:t>
                      </a:r>
                      <a:endParaRPr lang="en-IN" sz="1400" dirty="0"/>
                    </a:p>
                    <a:p>
                      <a:endParaRPr lang="en-IN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6780084"/>
                  </a:ext>
                </a:extLst>
              </a:tr>
              <a:tr h="426460">
                <a:tc>
                  <a:txBody>
                    <a:bodyPr/>
                    <a:lstStyle/>
                    <a:p>
                      <a:pPr marL="0" marR="0" lvl="0" indent="0" algn="l" defTabSz="91426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dirty="0"/>
                        <a:t>7.1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26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dirty="0"/>
                        <a:t>140</a:t>
                      </a:r>
                    </a:p>
                    <a:p>
                      <a:endParaRPr lang="en-IN" sz="140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0598041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15546B15-294C-0F0C-F261-BCE437D44E83}"/>
              </a:ext>
            </a:extLst>
          </p:cNvPr>
          <p:cNvSpPr txBox="1"/>
          <p:nvPr/>
        </p:nvSpPr>
        <p:spPr>
          <a:xfrm>
            <a:off x="1026178" y="5553646"/>
            <a:ext cx="59354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/>
              <a:t>             Fig. 24. Power Consumption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2BF8A9-A0BD-11C6-21D1-D747A468D00B}"/>
              </a:ext>
            </a:extLst>
          </p:cNvPr>
          <p:cNvSpPr txBox="1"/>
          <p:nvPr/>
        </p:nvSpPr>
        <p:spPr>
          <a:xfrm>
            <a:off x="7211629" y="4690456"/>
            <a:ext cx="59354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/>
              <a:t>             Fig. 25. Resource Utilization </a:t>
            </a:r>
          </a:p>
        </p:txBody>
      </p:sp>
    </p:spTree>
    <p:extLst>
      <p:ext uri="{BB962C8B-B14F-4D97-AF65-F5344CB8AC3E}">
        <p14:creationId xmlns:p14="http://schemas.microsoft.com/office/powerpoint/2010/main" val="64681686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C7B4648-E494-53E1-8E6B-882B41E536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761" y="33446"/>
            <a:ext cx="10580687" cy="684213"/>
          </a:xfrm>
        </p:spPr>
        <p:txBody>
          <a:bodyPr/>
          <a:lstStyle/>
          <a:p>
            <a:r>
              <a:rPr lang="en-IN" dirty="0"/>
              <a:t>Results &amp; Evaluation</a:t>
            </a:r>
            <a:br>
              <a:rPr lang="en-IN" dirty="0"/>
            </a:br>
            <a:r>
              <a:rPr lang="en-IN" b="0" dirty="0"/>
              <a:t>Detailed Resource Utilization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5546B15-294C-0F0C-F261-BCE437D44E83}"/>
              </a:ext>
            </a:extLst>
          </p:cNvPr>
          <p:cNvSpPr txBox="1"/>
          <p:nvPr/>
        </p:nvSpPr>
        <p:spPr>
          <a:xfrm>
            <a:off x="1134462" y="3801436"/>
            <a:ext cx="59354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/>
              <a:t>             Fig. 26. LUT Utilization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DDF6F132-BDA4-B5E1-067C-28F31F157EC5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3409" y="4495819"/>
            <a:ext cx="2410161" cy="1190791"/>
          </a:xfr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C471A74-FB3E-9D40-A85F-6095E4BE12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909444"/>
            <a:ext cx="4296375" cy="281979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6C6CF4C-D04E-6DEB-2F6B-4B3B2A74C8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3570" y="4495819"/>
            <a:ext cx="2775962" cy="89394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9DF10CD-4486-0684-7812-DABD6E59C9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581" y="896503"/>
            <a:ext cx="4675819" cy="281979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064A827-3927-E635-5A34-F7C155F10043}"/>
              </a:ext>
            </a:extLst>
          </p:cNvPr>
          <p:cNvSpPr txBox="1"/>
          <p:nvPr/>
        </p:nvSpPr>
        <p:spPr>
          <a:xfrm>
            <a:off x="3524793" y="5716788"/>
            <a:ext cx="59354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/>
              <a:t>             Fig. </a:t>
            </a:r>
            <a:r>
              <a:rPr lang="en-IN" sz="1200"/>
              <a:t>28. </a:t>
            </a:r>
            <a:r>
              <a:rPr lang="en-IN" sz="1200" dirty="0"/>
              <a:t>DSP &amp; IO Utilization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E6E832A-0505-4088-CCB2-8CF03E66B995}"/>
              </a:ext>
            </a:extLst>
          </p:cNvPr>
          <p:cNvSpPr txBox="1"/>
          <p:nvPr/>
        </p:nvSpPr>
        <p:spPr>
          <a:xfrm>
            <a:off x="6492525" y="3779259"/>
            <a:ext cx="59354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/>
              <a:t>             Fig. 27. Flip Flop Utilization</a:t>
            </a:r>
          </a:p>
        </p:txBody>
      </p:sp>
    </p:spTree>
    <p:extLst>
      <p:ext uri="{BB962C8B-B14F-4D97-AF65-F5344CB8AC3E}">
        <p14:creationId xmlns:p14="http://schemas.microsoft.com/office/powerpoint/2010/main" val="8982483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0243" y="346075"/>
            <a:ext cx="10778974" cy="684213"/>
          </a:xfrm>
        </p:spPr>
        <p:txBody>
          <a:bodyPr/>
          <a:lstStyle/>
          <a:p>
            <a:r>
              <a:rPr lang="en-US" dirty="0"/>
              <a:t>Motivation</a:t>
            </a:r>
            <a:br>
              <a:rPr lang="en-US" dirty="0"/>
            </a:br>
            <a:r>
              <a:rPr lang="en-US" sz="2000" b="0" dirty="0"/>
              <a:t>Neural Processing Unit (NPU)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40242" y="1179654"/>
            <a:ext cx="5492067" cy="4002815"/>
          </a:xfrm>
        </p:spPr>
        <p:txBody>
          <a:bodyPr/>
          <a:lstStyle/>
          <a:p>
            <a:pPr algn="l"/>
            <a:r>
              <a:rPr lang="en-US" dirty="0"/>
              <a:t>Neural Processing Unit (NPU) is a specialized hardware accelerator that provides:</a:t>
            </a: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en-US" b="1" dirty="0"/>
              <a:t>Optimized output for training &amp; inference tasks of convolutional neural networks</a:t>
            </a:r>
          </a:p>
          <a:p>
            <a:pPr algn="l"/>
            <a:endParaRPr lang="en-US" b="1" dirty="0"/>
          </a:p>
          <a:p>
            <a:pPr algn="l"/>
            <a:endParaRPr lang="en-US" b="1" dirty="0"/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en-US" b="1" dirty="0"/>
              <a:t>Significant performance improvements from offloading of neural network computations from the CPU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800" b="1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800" b="1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800" b="1" dirty="0"/>
          </a:p>
          <a:p>
            <a:pPr algn="l"/>
            <a:endParaRPr lang="en-US" sz="1800" b="1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800" b="1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800" dirty="0"/>
          </a:p>
          <a:p>
            <a:pPr algn="l"/>
            <a:endParaRPr lang="en-US" b="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9F19E8-B364-4056-9D9A-380AE2AD03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9730" y="277467"/>
            <a:ext cx="6256423" cy="27408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2132DAC-AF4C-7BAF-65AB-DB9D8BC280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5023" y="3297371"/>
            <a:ext cx="4314379" cy="230194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BC24747-9733-F901-2ECB-FB3C89BA847D}"/>
              </a:ext>
            </a:extLst>
          </p:cNvPr>
          <p:cNvSpPr txBox="1"/>
          <p:nvPr/>
        </p:nvSpPr>
        <p:spPr>
          <a:xfrm>
            <a:off x="7123813" y="2954471"/>
            <a:ext cx="610308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de-DE" sz="1200" spc="-30" dirty="0">
                <a:solidFill>
                  <a:srgbClr val="002F5E"/>
                </a:solidFill>
                <a:cs typeface="Microsoft Sans Serif"/>
              </a:rPr>
              <a:t>Fig.</a:t>
            </a:r>
            <a:r>
              <a:rPr lang="de-DE" sz="1200" spc="-20" dirty="0">
                <a:solidFill>
                  <a:srgbClr val="002F5E"/>
                </a:solidFill>
                <a:cs typeface="Microsoft Sans Serif"/>
              </a:rPr>
              <a:t> 1</a:t>
            </a:r>
            <a:r>
              <a:rPr lang="de-DE" sz="1200" dirty="0">
                <a:solidFill>
                  <a:srgbClr val="002F5E"/>
                </a:solidFill>
                <a:cs typeface="Microsoft Sans Serif"/>
              </a:rPr>
              <a:t>.</a:t>
            </a:r>
            <a:r>
              <a:rPr lang="de-DE" sz="1200" spc="-5" dirty="0">
                <a:solidFill>
                  <a:srgbClr val="002F5E"/>
                </a:solidFill>
                <a:cs typeface="Microsoft Sans Serif"/>
              </a:rPr>
              <a:t> </a:t>
            </a:r>
            <a:r>
              <a:rPr lang="de-DE" sz="1200" spc="-5" dirty="0">
                <a:solidFill>
                  <a:srgbClr val="002F5E"/>
                </a:solidFill>
                <a:cs typeface="Microsoft Sans Serif"/>
                <a:hlinkClick r:id="rId4" action="ppaction://hlinksldjump"/>
              </a:rPr>
              <a:t>Convolutional Neural Network </a:t>
            </a:r>
            <a:r>
              <a:rPr lang="de-DE" sz="1200" spc="-5" dirty="0">
                <a:solidFill>
                  <a:srgbClr val="002F5E"/>
                </a:solidFill>
                <a:cs typeface="Microsoft Sans Serif"/>
              </a:rPr>
              <a:t> [1]</a:t>
            </a:r>
            <a:endParaRPr lang="de-DE" sz="1800" dirty="0">
              <a:latin typeface="Microsoft Sans Serif"/>
              <a:cs typeface="Microsoft Sans Serif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99B860-FDA1-7F46-6ADC-492B2D809145}"/>
              </a:ext>
            </a:extLst>
          </p:cNvPr>
          <p:cNvSpPr txBox="1"/>
          <p:nvPr/>
        </p:nvSpPr>
        <p:spPr>
          <a:xfrm>
            <a:off x="7230140" y="5660353"/>
            <a:ext cx="66134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de-DE" sz="1200" spc="-30" dirty="0">
                <a:solidFill>
                  <a:srgbClr val="002F5E"/>
                </a:solidFill>
                <a:cs typeface="Microsoft Sans Serif"/>
              </a:rPr>
              <a:t>Fig.</a:t>
            </a:r>
            <a:r>
              <a:rPr lang="de-DE" sz="1200" spc="-20" dirty="0">
                <a:solidFill>
                  <a:srgbClr val="002F5E"/>
                </a:solidFill>
                <a:cs typeface="Microsoft Sans Serif"/>
              </a:rPr>
              <a:t> 2</a:t>
            </a:r>
            <a:r>
              <a:rPr lang="de-DE" sz="1200" dirty="0">
                <a:solidFill>
                  <a:srgbClr val="002F5E"/>
                </a:solidFill>
                <a:cs typeface="Microsoft Sans Serif"/>
              </a:rPr>
              <a:t>.</a:t>
            </a:r>
            <a:r>
              <a:rPr lang="de-DE" sz="1200" spc="-5" dirty="0">
                <a:solidFill>
                  <a:srgbClr val="002F5E"/>
                </a:solidFill>
                <a:cs typeface="Microsoft Sans Serif"/>
              </a:rPr>
              <a:t> </a:t>
            </a:r>
            <a:r>
              <a:rPr lang="de-DE" sz="1200" spc="-5" dirty="0">
                <a:solidFill>
                  <a:srgbClr val="002F5E"/>
                </a:solidFill>
                <a:cs typeface="Microsoft Sans Serif"/>
                <a:hlinkClick r:id="rId4" action="ppaction://hlinksldjump"/>
              </a:rPr>
              <a:t>Offloading of tasks from CPU to NPU</a:t>
            </a:r>
            <a:r>
              <a:rPr lang="de-DE" sz="1200" spc="-5" dirty="0">
                <a:solidFill>
                  <a:srgbClr val="002F5E"/>
                </a:solidFill>
                <a:cs typeface="Microsoft Sans Serif"/>
              </a:rPr>
              <a:t> [2]</a:t>
            </a:r>
            <a:endParaRPr lang="de-DE" sz="1200" dirty="0">
              <a:latin typeface="Microsoft Sans Serif"/>
              <a:cs typeface="Microsoft Sans Serif"/>
            </a:endParaRPr>
          </a:p>
        </p:txBody>
      </p:sp>
    </p:spTree>
    <p:extLst>
      <p:ext uri="{BB962C8B-B14F-4D97-AF65-F5344CB8AC3E}">
        <p14:creationId xmlns:p14="http://schemas.microsoft.com/office/powerpoint/2010/main" val="236850165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C7B4648-E494-53E1-8E6B-882B41E536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105" y="87975"/>
            <a:ext cx="10580687" cy="684213"/>
          </a:xfrm>
        </p:spPr>
        <p:txBody>
          <a:bodyPr/>
          <a:lstStyle/>
          <a:p>
            <a:r>
              <a:rPr lang="en-IN" dirty="0"/>
              <a:t>Results &amp; Evaluation</a:t>
            </a:r>
            <a:br>
              <a:rPr lang="en-IN" dirty="0"/>
            </a:br>
            <a:r>
              <a:rPr lang="en-IN" sz="2000" b="0" dirty="0"/>
              <a:t>Simulation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1A4D40-365B-25B1-DF0A-2ECF69CADA7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95104" y="772188"/>
            <a:ext cx="10580688" cy="4344987"/>
          </a:xfrm>
        </p:spPr>
        <p:txBody>
          <a:bodyPr/>
          <a:lstStyle/>
          <a:p>
            <a:r>
              <a:rPr lang="en-US" sz="2000" b="1" i="0" u="none" strike="noStrike" baseline="0" dirty="0">
                <a:latin typeface="OpenSans-SemiBold"/>
              </a:rPr>
              <a:t>Testcase 1 = Input Stationary with Zero padding</a:t>
            </a: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en-US" b="0" i="0" u="none" strike="noStrike" baseline="0" dirty="0">
                <a:solidFill>
                  <a:srgbClr val="000000"/>
                </a:solidFill>
                <a:latin typeface="+mj-lt"/>
              </a:rPr>
              <a:t>A Simulation was performed on an Input feature map of size =7*7 with control signal = 10 ( Input stationary with Unicast)</a:t>
            </a:r>
            <a:endParaRPr lang="en-IN" dirty="0">
              <a:latin typeface="+mj-lt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409F326C-5477-9B8C-7C3D-04E79C8F91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1322762"/>
              </p:ext>
            </p:extLst>
          </p:nvPr>
        </p:nvGraphicFramePr>
        <p:xfrm>
          <a:off x="3107141" y="1629157"/>
          <a:ext cx="4863667" cy="4072156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361787">
                  <a:extLst>
                    <a:ext uri="{9D8B030D-6E8A-4147-A177-3AD203B41FA5}">
                      <a16:colId xmlns:a16="http://schemas.microsoft.com/office/drawing/2014/main" val="51535645"/>
                    </a:ext>
                  </a:extLst>
                </a:gridCol>
                <a:gridCol w="2501880">
                  <a:extLst>
                    <a:ext uri="{9D8B030D-6E8A-4147-A177-3AD203B41FA5}">
                      <a16:colId xmlns:a16="http://schemas.microsoft.com/office/drawing/2014/main" val="4131915736"/>
                    </a:ext>
                  </a:extLst>
                </a:gridCol>
              </a:tblGrid>
              <a:tr h="481217">
                <a:tc>
                  <a:txBody>
                    <a:bodyPr/>
                    <a:lstStyle/>
                    <a:p>
                      <a:r>
                        <a:rPr lang="en-IN" sz="1400" b="0" i="0" u="none" strike="noStrike" kern="1200" baseline="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Testcase Parameters</a:t>
                      </a:r>
                      <a:r>
                        <a:rPr lang="en-IN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P</a:t>
                      </a:r>
                      <a:endParaRPr lang="en-IN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26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="0" i="0" u="none" strike="noStrike" kern="1200" baseline="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Value</a:t>
                      </a:r>
                    </a:p>
                    <a:p>
                      <a:endParaRPr lang="en-IN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6780084"/>
                  </a:ext>
                </a:extLst>
              </a:tr>
              <a:tr h="481217">
                <a:tc>
                  <a:txBody>
                    <a:bodyPr/>
                    <a:lstStyle/>
                    <a:p>
                      <a:r>
                        <a:rPr lang="en-IN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DATA WIDTH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b="0" i="0" u="none" strike="noStrike" kern="1200" baseline="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4</a:t>
                      </a:r>
                    </a:p>
                    <a:p>
                      <a:endParaRPr lang="en-IN" sz="140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0598041"/>
                  </a:ext>
                </a:extLst>
              </a:tr>
              <a:tr h="353596">
                <a:tc>
                  <a:txBody>
                    <a:bodyPr/>
                    <a:lstStyle/>
                    <a:p>
                      <a:r>
                        <a:rPr lang="en-IN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INPUT_WIDTH </a:t>
                      </a:r>
                      <a:endParaRPr lang="en-IN" sz="14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5550465"/>
                  </a:ext>
                </a:extLst>
              </a:tr>
              <a:tr h="481217">
                <a:tc>
                  <a:txBody>
                    <a:bodyPr/>
                    <a:lstStyle/>
                    <a:p>
                      <a:r>
                        <a:rPr lang="en-IN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INPUT_HEIGHT </a:t>
                      </a:r>
                      <a:endParaRPr lang="en-IN" sz="14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7</a:t>
                      </a:r>
                    </a:p>
                    <a:p>
                      <a:endParaRPr lang="en-IN" sz="140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1926136"/>
                  </a:ext>
                </a:extLst>
              </a:tr>
              <a:tr h="481217">
                <a:tc>
                  <a:txBody>
                    <a:bodyPr/>
                    <a:lstStyle/>
                    <a:p>
                      <a:r>
                        <a:rPr lang="en-IN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KERNEL_SIZE </a:t>
                      </a:r>
                      <a:endParaRPr lang="en-IN" sz="14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26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3</a:t>
                      </a:r>
                    </a:p>
                    <a:p>
                      <a:endParaRPr lang="en-IN" sz="140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8962186"/>
                  </a:ext>
                </a:extLst>
              </a:tr>
              <a:tr h="481217">
                <a:tc>
                  <a:txBody>
                    <a:bodyPr/>
                    <a:lstStyle/>
                    <a:p>
                      <a:r>
                        <a:rPr lang="en-IN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WEIGHT_HEIGHT </a:t>
                      </a:r>
                      <a:endParaRPr lang="en-IN" sz="14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26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21</a:t>
                      </a:r>
                    </a:p>
                    <a:p>
                      <a:endParaRPr lang="en-IN" sz="140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9958291"/>
                  </a:ext>
                </a:extLst>
              </a:tr>
              <a:tr h="283069">
                <a:tc>
                  <a:txBody>
                    <a:bodyPr/>
                    <a:lstStyle/>
                    <a:p>
                      <a:r>
                        <a:rPr lang="en-IN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WEIGHT_WIDTH </a:t>
                      </a:r>
                      <a:r>
                        <a:rPr lang="en-IN" sz="1400" b="0" i="0" u="none" strike="noStrike" kern="1200" baseline="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 </a:t>
                      </a:r>
                      <a:endParaRPr lang="en-IN" sz="14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b="0" i="0" u="none" strike="noStrike" kern="1200" baseline="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21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3148088"/>
                  </a:ext>
                </a:extLst>
              </a:tr>
              <a:tr h="298770">
                <a:tc>
                  <a:txBody>
                    <a:bodyPr/>
                    <a:lstStyle/>
                    <a:p>
                      <a:pPr marL="0" marR="0" lvl="0" indent="0" algn="l" defTabSz="91426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STRIDE</a:t>
                      </a:r>
                      <a:endParaRPr lang="en-IN" sz="14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26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1</a:t>
                      </a:r>
                      <a:endParaRPr lang="en-IN" sz="140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3823348"/>
                  </a:ext>
                </a:extLst>
              </a:tr>
              <a:tr h="481217">
                <a:tc>
                  <a:txBody>
                    <a:bodyPr/>
                    <a:lstStyle/>
                    <a:p>
                      <a:r>
                        <a:rPr lang="en-IN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PADDING</a:t>
                      </a:r>
                      <a:endParaRPr lang="en-IN" sz="14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26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1</a:t>
                      </a:r>
                    </a:p>
                    <a:p>
                      <a:endParaRPr lang="en-IN" sz="140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1568149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3C093EDF-5E48-FC3E-FE62-BD6BCD6E46BA}"/>
              </a:ext>
            </a:extLst>
          </p:cNvPr>
          <p:cNvSpPr txBox="1"/>
          <p:nvPr/>
        </p:nvSpPr>
        <p:spPr>
          <a:xfrm>
            <a:off x="3985038" y="5801388"/>
            <a:ext cx="59354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/>
              <a:t>             Table. 3. Parameters for Testcase 1</a:t>
            </a:r>
          </a:p>
        </p:txBody>
      </p:sp>
    </p:spTree>
    <p:extLst>
      <p:ext uri="{BB962C8B-B14F-4D97-AF65-F5344CB8AC3E}">
        <p14:creationId xmlns:p14="http://schemas.microsoft.com/office/powerpoint/2010/main" val="188144636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CE23D4-A758-6A16-7580-26AA5CB8E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Results &amp; Evaluation</a:t>
            </a:r>
            <a:br>
              <a:rPr lang="en-IN" dirty="0"/>
            </a:br>
            <a:r>
              <a:rPr lang="en-IN" sz="2000" b="0" dirty="0"/>
              <a:t>Simulation</a:t>
            </a:r>
            <a:endParaRPr lang="en-IN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F056EEE-D37A-D45C-BBB6-098035F90E63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712" y="1402080"/>
            <a:ext cx="4063614" cy="2565160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05675FA-C39B-B053-7879-3797C9EC98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3676" y="895445"/>
            <a:ext cx="3629890" cy="442197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71A16F2-CA92-39CA-500D-C0FC62EF2E90}"/>
              </a:ext>
            </a:extLst>
          </p:cNvPr>
          <p:cNvSpPr txBox="1"/>
          <p:nvPr/>
        </p:nvSpPr>
        <p:spPr>
          <a:xfrm>
            <a:off x="724565" y="5317420"/>
            <a:ext cx="59354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/>
              <a:t>             Fig. 29. Input Feature Maps &amp; Weights for Testcase 1</a:t>
            </a:r>
          </a:p>
        </p:txBody>
      </p:sp>
    </p:spTree>
    <p:extLst>
      <p:ext uri="{BB962C8B-B14F-4D97-AF65-F5344CB8AC3E}">
        <p14:creationId xmlns:p14="http://schemas.microsoft.com/office/powerpoint/2010/main" val="155610512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CE23D4-A758-6A16-7580-26AA5CB8E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Results &amp; Evaluation</a:t>
            </a:r>
            <a:br>
              <a:rPr lang="en-IN" dirty="0"/>
            </a:br>
            <a:r>
              <a:rPr lang="en-IN" sz="2000" b="0" dirty="0"/>
              <a:t>Simulation</a:t>
            </a:r>
            <a:endParaRPr lang="en-IN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6057493-7006-32F4-9B74-0C1938CED004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1499616"/>
            <a:ext cx="8363711" cy="4230624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890A0B0-B644-6D3D-1777-005E1CDFC5C6}"/>
              </a:ext>
            </a:extLst>
          </p:cNvPr>
          <p:cNvSpPr txBox="1"/>
          <p:nvPr/>
        </p:nvSpPr>
        <p:spPr>
          <a:xfrm>
            <a:off x="4744474" y="5843632"/>
            <a:ext cx="59354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/>
              <a:t>             Fig. 30. Outputs for Testcase 1</a:t>
            </a:r>
          </a:p>
        </p:txBody>
      </p:sp>
    </p:spTree>
    <p:extLst>
      <p:ext uri="{BB962C8B-B14F-4D97-AF65-F5344CB8AC3E}">
        <p14:creationId xmlns:p14="http://schemas.microsoft.com/office/powerpoint/2010/main" val="148466224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C7B4648-E494-53E1-8E6B-882B41E536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864" y="95400"/>
            <a:ext cx="10580687" cy="684213"/>
          </a:xfrm>
        </p:spPr>
        <p:txBody>
          <a:bodyPr/>
          <a:lstStyle/>
          <a:p>
            <a:r>
              <a:rPr lang="en-IN" dirty="0"/>
              <a:t>Results &amp; Evaluation</a:t>
            </a:r>
            <a:br>
              <a:rPr lang="en-IN" dirty="0"/>
            </a:br>
            <a:r>
              <a:rPr lang="en-IN" sz="2000" b="0" dirty="0"/>
              <a:t>Simulation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1A4D40-365B-25B1-DF0A-2ECF69CADA7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46863" y="779613"/>
            <a:ext cx="10580688" cy="4344987"/>
          </a:xfrm>
        </p:spPr>
        <p:txBody>
          <a:bodyPr/>
          <a:lstStyle/>
          <a:p>
            <a:r>
              <a:rPr lang="en-US" b="1" i="0" u="none" strike="noStrike" baseline="0" dirty="0">
                <a:latin typeface="+mj-lt"/>
              </a:rPr>
              <a:t>Testcase 2 = Weight Stationary with Stride = 2</a:t>
            </a:r>
          </a:p>
          <a:p>
            <a:r>
              <a:rPr lang="en-US" b="0" i="0" u="none" strike="noStrike" baseline="0" dirty="0">
                <a:solidFill>
                  <a:srgbClr val="000000"/>
                </a:solidFill>
                <a:latin typeface="+mj-lt"/>
              </a:rPr>
              <a:t>A Simulation was performed on an Input feature map of size =</a:t>
            </a:r>
            <a:r>
              <a:rPr lang="en-US" dirty="0">
                <a:solidFill>
                  <a:srgbClr val="000000"/>
                </a:solidFill>
                <a:latin typeface="+mj-lt"/>
              </a:rPr>
              <a:t>32</a:t>
            </a:r>
            <a:r>
              <a:rPr lang="en-US" b="0" i="0" u="none" strike="noStrike" baseline="0" dirty="0">
                <a:solidFill>
                  <a:srgbClr val="000000"/>
                </a:solidFill>
                <a:latin typeface="+mj-lt"/>
              </a:rPr>
              <a:t>*32 with control signal = 00 ( Weight stationary with Unicast)</a:t>
            </a:r>
            <a:endParaRPr lang="en-IN" dirty="0">
              <a:latin typeface="+mj-lt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1187728-C972-CD77-D4E3-F00E3CDD22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4815536"/>
              </p:ext>
            </p:extLst>
          </p:nvPr>
        </p:nvGraphicFramePr>
        <p:xfrm>
          <a:off x="3438165" y="1758939"/>
          <a:ext cx="4480884" cy="404768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75908">
                  <a:extLst>
                    <a:ext uri="{9D8B030D-6E8A-4147-A177-3AD203B41FA5}">
                      <a16:colId xmlns:a16="http://schemas.microsoft.com/office/drawing/2014/main" val="51535645"/>
                    </a:ext>
                  </a:extLst>
                </a:gridCol>
                <a:gridCol w="2304976">
                  <a:extLst>
                    <a:ext uri="{9D8B030D-6E8A-4147-A177-3AD203B41FA5}">
                      <a16:colId xmlns:a16="http://schemas.microsoft.com/office/drawing/2014/main" val="4131915736"/>
                    </a:ext>
                  </a:extLst>
                </a:gridCol>
              </a:tblGrid>
              <a:tr h="429780">
                <a:tc>
                  <a:txBody>
                    <a:bodyPr/>
                    <a:lstStyle/>
                    <a:p>
                      <a:r>
                        <a:rPr lang="en-IN" sz="1400" b="0" i="0" u="none" strike="noStrike" kern="1200" baseline="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Testcase Parameters</a:t>
                      </a:r>
                      <a:r>
                        <a:rPr lang="en-IN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P</a:t>
                      </a:r>
                      <a:endParaRPr lang="en-IN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26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="0" i="0" u="none" strike="noStrike" kern="1200" baseline="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Value</a:t>
                      </a:r>
                    </a:p>
                    <a:p>
                      <a:endParaRPr lang="en-IN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6780084"/>
                  </a:ext>
                </a:extLst>
              </a:tr>
              <a:tr h="429780">
                <a:tc>
                  <a:txBody>
                    <a:bodyPr/>
                    <a:lstStyle/>
                    <a:p>
                      <a:r>
                        <a:rPr lang="en-IN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DATA WIDTH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b="0" i="0" u="none" strike="noStrike" kern="1200" baseline="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8</a:t>
                      </a:r>
                    </a:p>
                    <a:p>
                      <a:endParaRPr lang="en-IN" sz="140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0598041"/>
                  </a:ext>
                </a:extLst>
              </a:tr>
              <a:tr h="329125">
                <a:tc>
                  <a:txBody>
                    <a:bodyPr/>
                    <a:lstStyle/>
                    <a:p>
                      <a:r>
                        <a:rPr lang="en-IN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INPUT_WIDTH </a:t>
                      </a:r>
                      <a:endParaRPr lang="en-IN" sz="14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5550465"/>
                  </a:ext>
                </a:extLst>
              </a:tr>
              <a:tr h="429780">
                <a:tc>
                  <a:txBody>
                    <a:bodyPr/>
                    <a:lstStyle/>
                    <a:p>
                      <a:r>
                        <a:rPr lang="en-IN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INPUT_HEIGHT </a:t>
                      </a:r>
                      <a:endParaRPr lang="en-IN" sz="14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32</a:t>
                      </a:r>
                    </a:p>
                    <a:p>
                      <a:endParaRPr lang="en-IN" sz="140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1926136"/>
                  </a:ext>
                </a:extLst>
              </a:tr>
              <a:tr h="429780">
                <a:tc>
                  <a:txBody>
                    <a:bodyPr/>
                    <a:lstStyle/>
                    <a:p>
                      <a:r>
                        <a:rPr lang="en-IN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KERNEL_SIZE </a:t>
                      </a:r>
                      <a:endParaRPr lang="en-IN" sz="14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26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3</a:t>
                      </a:r>
                    </a:p>
                    <a:p>
                      <a:endParaRPr lang="en-IN" sz="140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8962186"/>
                  </a:ext>
                </a:extLst>
              </a:tr>
              <a:tr h="429780">
                <a:tc>
                  <a:txBody>
                    <a:bodyPr/>
                    <a:lstStyle/>
                    <a:p>
                      <a:r>
                        <a:rPr lang="en-IN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WEIGHT_HEIGHT </a:t>
                      </a:r>
                      <a:endParaRPr lang="en-IN" sz="14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26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3</a:t>
                      </a:r>
                    </a:p>
                    <a:p>
                      <a:endParaRPr lang="en-IN" sz="140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9958291"/>
                  </a:ext>
                </a:extLst>
              </a:tr>
              <a:tr h="252812">
                <a:tc>
                  <a:txBody>
                    <a:bodyPr/>
                    <a:lstStyle/>
                    <a:p>
                      <a:r>
                        <a:rPr lang="en-IN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WEIGHT_WIDTH </a:t>
                      </a:r>
                      <a:r>
                        <a:rPr lang="en-IN" sz="1400" b="0" i="0" u="none" strike="noStrike" kern="1200" baseline="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 </a:t>
                      </a:r>
                      <a:endParaRPr lang="en-IN" sz="14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b="0" i="0" u="none" strike="noStrike" kern="1200" baseline="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3148088"/>
                  </a:ext>
                </a:extLst>
              </a:tr>
              <a:tr h="278093">
                <a:tc>
                  <a:txBody>
                    <a:bodyPr/>
                    <a:lstStyle/>
                    <a:p>
                      <a:pPr marL="0" marR="0" lvl="0" indent="0" algn="l" defTabSz="91426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STRIDE</a:t>
                      </a:r>
                      <a:endParaRPr lang="en-IN" sz="14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26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2</a:t>
                      </a:r>
                      <a:endParaRPr lang="en-IN" sz="140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3823348"/>
                  </a:ext>
                </a:extLst>
              </a:tr>
              <a:tr h="429780">
                <a:tc>
                  <a:txBody>
                    <a:bodyPr/>
                    <a:lstStyle/>
                    <a:p>
                      <a:r>
                        <a:rPr lang="en-IN" sz="14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PADDING</a:t>
                      </a:r>
                      <a:endParaRPr lang="en-IN" sz="14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26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0</a:t>
                      </a:r>
                    </a:p>
                    <a:p>
                      <a:endParaRPr lang="en-IN" sz="140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1568149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E2B61889-C35F-5247-E8EB-1318C4872F55}"/>
              </a:ext>
            </a:extLst>
          </p:cNvPr>
          <p:cNvSpPr txBox="1"/>
          <p:nvPr/>
        </p:nvSpPr>
        <p:spPr>
          <a:xfrm>
            <a:off x="3985038" y="5801388"/>
            <a:ext cx="59354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/>
              <a:t>             Table. 4. Parameters for Testcase 2</a:t>
            </a:r>
          </a:p>
        </p:txBody>
      </p:sp>
    </p:spTree>
    <p:extLst>
      <p:ext uri="{BB962C8B-B14F-4D97-AF65-F5344CB8AC3E}">
        <p14:creationId xmlns:p14="http://schemas.microsoft.com/office/powerpoint/2010/main" val="374780959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0D740F-BF04-1DF0-80C8-BBEE63616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Results &amp; Evaluation</a:t>
            </a:r>
            <a:br>
              <a:rPr lang="en-IN" dirty="0"/>
            </a:br>
            <a:r>
              <a:rPr lang="en-IN" sz="2000" b="0" dirty="0"/>
              <a:t>Simulation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0AEF4D0-1A61-0351-8754-6DFACC0378E2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457" y="1146049"/>
            <a:ext cx="7705686" cy="4683252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0D06CF6-1964-D1DA-0DFE-F2F71452E81D}"/>
              </a:ext>
            </a:extLst>
          </p:cNvPr>
          <p:cNvSpPr txBox="1"/>
          <p:nvPr/>
        </p:nvSpPr>
        <p:spPr>
          <a:xfrm>
            <a:off x="3355621" y="5798920"/>
            <a:ext cx="59354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/>
              <a:t>             Fig. 31. Input Feature Maps &amp; Weights for Testcase 2</a:t>
            </a:r>
          </a:p>
        </p:txBody>
      </p:sp>
    </p:spTree>
    <p:extLst>
      <p:ext uri="{BB962C8B-B14F-4D97-AF65-F5344CB8AC3E}">
        <p14:creationId xmlns:p14="http://schemas.microsoft.com/office/powerpoint/2010/main" val="354763567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0D740F-BF04-1DF0-80C8-BBEE63616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Results &amp; Evaluation</a:t>
            </a:r>
            <a:br>
              <a:rPr lang="en-IN" dirty="0"/>
            </a:br>
            <a:r>
              <a:rPr lang="en-IN" sz="2000" b="0" dirty="0"/>
              <a:t>Simulation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92F01F5-3D15-2F9A-BB83-6EB425DF3E1A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2057" y="1486195"/>
            <a:ext cx="9027885" cy="4145347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8FA1F92-10CD-1FBF-67EF-6E351F920530}"/>
              </a:ext>
            </a:extLst>
          </p:cNvPr>
          <p:cNvSpPr txBox="1"/>
          <p:nvPr/>
        </p:nvSpPr>
        <p:spPr>
          <a:xfrm>
            <a:off x="3821448" y="5714235"/>
            <a:ext cx="59354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/>
              <a:t>             Fig. 32. Outputs for Testcase 2</a:t>
            </a:r>
          </a:p>
        </p:txBody>
      </p:sp>
    </p:spTree>
    <p:extLst>
      <p:ext uri="{BB962C8B-B14F-4D97-AF65-F5344CB8AC3E}">
        <p14:creationId xmlns:p14="http://schemas.microsoft.com/office/powerpoint/2010/main" val="337384115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DDBC5B-B1A9-6F43-A3FE-8603439FF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Future Scope</a:t>
            </a:r>
            <a:br>
              <a:rPr lang="en-IN" dirty="0"/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1946009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40CC782-A5E9-A2A7-569B-30392A1CD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Future Scope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4177A3-18F8-776E-FB65-3F1375CC0C4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74711" y="1037493"/>
            <a:ext cx="10580688" cy="4344987"/>
          </a:xfrm>
        </p:spPr>
        <p:txBody>
          <a:bodyPr/>
          <a:lstStyle/>
          <a:p>
            <a:pPr marL="342900" indent="-342900">
              <a:buAutoNum type="arabicPeriod"/>
            </a:pPr>
            <a:r>
              <a:rPr lang="en-US" sz="1800" b="1" dirty="0"/>
              <a:t>Expanding Dataflow Exploration:</a:t>
            </a:r>
          </a:p>
          <a:p>
            <a:pPr marL="342900" indent="-342900">
              <a:buAutoNum type="arabicPeriod"/>
            </a:pPr>
            <a:endParaRPr lang="en-US" dirty="0"/>
          </a:p>
          <a:p>
            <a:pPr marL="681692" lvl="1" indent="-285750">
              <a:buFont typeface="Wingdings" panose="05000000000000000000" pitchFamily="2" charset="2"/>
              <a:buChar char="Ø"/>
            </a:pPr>
            <a:r>
              <a:rPr lang="en-US" dirty="0"/>
              <a:t>Investigate output- and row-stationary dataflows to further optimize memory access and resource utilization within the NPU</a:t>
            </a:r>
          </a:p>
          <a:p>
            <a:endParaRPr lang="en-US" dirty="0"/>
          </a:p>
          <a:p>
            <a:pPr marL="342900" indent="-342900">
              <a:buAutoNum type="arabicPeriod" startAt="2"/>
            </a:pPr>
            <a:r>
              <a:rPr lang="en-US" sz="1800" b="1" dirty="0"/>
              <a:t>Advanced Interconnect Design:</a:t>
            </a:r>
          </a:p>
          <a:p>
            <a:pPr lvl="1" indent="0">
              <a:buNone/>
            </a:pPr>
            <a:endParaRPr lang="en-US" dirty="0"/>
          </a:p>
          <a:p>
            <a:pPr marL="681692" lvl="1" indent="-285750">
              <a:buFont typeface="Wingdings" panose="05000000000000000000" pitchFamily="2" charset="2"/>
              <a:buChar char="Ø"/>
            </a:pPr>
            <a:r>
              <a:rPr lang="en-US" dirty="0"/>
              <a:t>Explore the feasibility of incorporating network-on-chip (NoC) principles within the NPU for more scalable communication between PEs, especially for larger array sizes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308053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DDBC5B-B1A9-6F43-A3FE-8603439FF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Conclusion</a:t>
            </a:r>
            <a:br>
              <a:rPr lang="en-IN" dirty="0"/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6240463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5974DCF-508F-7410-100A-5B23CCA00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Conclusion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74E90289-1EC2-D64F-C7D7-AC8A3150B279}"/>
              </a:ext>
            </a:extLst>
          </p:cNvPr>
          <p:cNvSpPr>
            <a:spLocks noGrp="1" noChangeArrowheads="1"/>
          </p:cNvSpPr>
          <p:nvPr>
            <p:ph sz="quarter" idx="10"/>
          </p:nvPr>
        </p:nvSpPr>
        <p:spPr bwMode="auto">
          <a:xfrm>
            <a:off x="805656" y="1023030"/>
            <a:ext cx="10580687" cy="32932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This versatile NPU architecture optimizes dataflows leading to significant performance gains and lower power consumption.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The configurable interconnect and diverse features (stride, padding, pooling) ensure the NPU can handle a wide range of CNN architectures and applications.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The design leverages DSP slices for efficient MAC operations, maximizing resource utilization on the FPGA platform.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Performance analysis across various convolution layer parameters validates the effectiveness of the NPU design.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401233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0243" y="346075"/>
            <a:ext cx="10778974" cy="684213"/>
          </a:xfrm>
        </p:spPr>
        <p:txBody>
          <a:bodyPr/>
          <a:lstStyle/>
          <a:p>
            <a:r>
              <a:rPr lang="en-US" dirty="0"/>
              <a:t>Motivation</a:t>
            </a:r>
            <a:br>
              <a:rPr lang="en-US" dirty="0"/>
            </a:br>
            <a:r>
              <a:rPr lang="en-US" sz="2000" b="0" dirty="0"/>
              <a:t>Examples of NPU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40242" y="1179654"/>
            <a:ext cx="5492067" cy="4002815"/>
          </a:xfrm>
        </p:spPr>
        <p:txBody>
          <a:bodyPr/>
          <a:lstStyle/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en-US" sz="1800" b="1" dirty="0"/>
              <a:t>Apple Neural Engine</a:t>
            </a:r>
          </a:p>
          <a:p>
            <a:pPr marL="681692" lvl="3" indent="-285750">
              <a:buFont typeface="Wingdings" panose="05000000000000000000" pitchFamily="2" charset="2"/>
              <a:buChar char="Ø"/>
            </a:pPr>
            <a:r>
              <a:rPr lang="en-US" sz="1600" dirty="0"/>
              <a:t>present in iPhones, iPads &amp; Macs </a:t>
            </a:r>
          </a:p>
          <a:p>
            <a:pPr marL="681692" lvl="3" indent="-285750">
              <a:buFont typeface="Wingdings" panose="05000000000000000000" pitchFamily="2" charset="2"/>
              <a:buChar char="Ø"/>
            </a:pPr>
            <a:r>
              <a:rPr lang="en-US" sz="1600" dirty="0"/>
              <a:t>used for image and speech recognition, natural language processing</a:t>
            </a:r>
          </a:p>
          <a:p>
            <a:pPr lvl="1" indent="0">
              <a:buNone/>
            </a:pPr>
            <a:endParaRPr lang="en-US" sz="1800" dirty="0"/>
          </a:p>
          <a:p>
            <a:pPr algn="l"/>
            <a:endParaRPr lang="en-US" sz="1800" b="1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800" b="1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800" b="1" dirty="0"/>
          </a:p>
          <a:p>
            <a:pPr algn="l"/>
            <a:endParaRPr lang="en-US" sz="1800" b="1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800" b="1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800" dirty="0"/>
          </a:p>
          <a:p>
            <a:pPr algn="l"/>
            <a:endParaRPr lang="en-US" b="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506F20F-6778-4C88-8DDA-DAE8F56E04A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34"/>
          <a:stretch/>
        </p:blipFill>
        <p:spPr>
          <a:xfrm>
            <a:off x="737087" y="2456670"/>
            <a:ext cx="3951871" cy="292301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8D26CB7-0D8F-8463-CDD5-AD55FF8808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5464" y="2456670"/>
            <a:ext cx="5293591" cy="292301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460AB33-C7F8-356B-31E8-E3AA7D7E99A0}"/>
              </a:ext>
            </a:extLst>
          </p:cNvPr>
          <p:cNvSpPr txBox="1"/>
          <p:nvPr/>
        </p:nvSpPr>
        <p:spPr>
          <a:xfrm>
            <a:off x="5923758" y="1167951"/>
            <a:ext cx="6103088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1800" b="1" dirty="0"/>
              <a:t>Qualcomm Hexagon DSP</a:t>
            </a:r>
          </a:p>
          <a:p>
            <a:pPr marL="697230" lvl="1" indent="-285750" defTabSz="9144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altLang="en-US" sz="1600" dirty="0">
                <a:latin typeface="Open Sans "/>
              </a:rPr>
              <a:t>present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Open Sans "/>
              </a:rPr>
              <a:t>in</a:t>
            </a:r>
            <a:r>
              <a:rPr lang="en-US" altLang="en-US" sz="1600" dirty="0">
                <a:latin typeface="Open Sans 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Open Sans "/>
              </a:rPr>
              <a:t> Snapdragon processors like 855, 865 &amp; 888</a:t>
            </a:r>
          </a:p>
          <a:p>
            <a:pPr marL="697230" lvl="1" indent="-28575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altLang="en-US" sz="1600" dirty="0">
                <a:latin typeface="Open Sans "/>
              </a:rPr>
              <a:t>u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Open Sans "/>
              </a:rPr>
              <a:t>sed for accelerating AI tasks related to camera, voice assistants, and gaming.</a:t>
            </a:r>
          </a:p>
          <a:p>
            <a:pPr marL="697230" lvl="1" indent="-285750">
              <a:buFont typeface="Wingdings" panose="05000000000000000000" pitchFamily="2" charset="2"/>
              <a:buChar char="Ø"/>
            </a:pPr>
            <a:endParaRPr lang="en-IN" sz="18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F2E07A7-7FF1-D995-05AF-5B9EA6F23C90}"/>
              </a:ext>
            </a:extLst>
          </p:cNvPr>
          <p:cNvSpPr txBox="1"/>
          <p:nvPr/>
        </p:nvSpPr>
        <p:spPr>
          <a:xfrm>
            <a:off x="1275906" y="5518709"/>
            <a:ext cx="32854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/>
              <a:t>Fig. 3. </a:t>
            </a:r>
            <a:r>
              <a:rPr lang="en-IN" sz="1200" dirty="0">
                <a:hlinkClick r:id="rId4" action="ppaction://hlinksldjump"/>
              </a:rPr>
              <a:t>Apple M1 chip with Neural Engine </a:t>
            </a:r>
            <a:r>
              <a:rPr lang="en-IN" sz="1200" dirty="0"/>
              <a:t>[3]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21908F1-3369-3E9F-F6A3-5E96065AC5C4}"/>
              </a:ext>
            </a:extLst>
          </p:cNvPr>
          <p:cNvSpPr txBox="1"/>
          <p:nvPr/>
        </p:nvSpPr>
        <p:spPr>
          <a:xfrm>
            <a:off x="7538483" y="5466900"/>
            <a:ext cx="610308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200" dirty="0"/>
              <a:t>Fig. 4. </a:t>
            </a:r>
            <a:r>
              <a:rPr lang="en-IN" sz="1200" dirty="0">
                <a:hlinkClick r:id="rId4" action="ppaction://hlinksldjump"/>
              </a:rPr>
              <a:t>Qualcomm 865 with Hexagon 698 </a:t>
            </a:r>
            <a:r>
              <a:rPr lang="en-IN" sz="1200" dirty="0"/>
              <a:t>[4] </a:t>
            </a:r>
          </a:p>
        </p:txBody>
      </p:sp>
    </p:spTree>
    <p:extLst>
      <p:ext uri="{BB962C8B-B14F-4D97-AF65-F5344CB8AC3E}">
        <p14:creationId xmlns:p14="http://schemas.microsoft.com/office/powerpoint/2010/main" val="68977148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DDBC5B-B1A9-6F43-A3FE-8603439FF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References</a:t>
            </a:r>
            <a:br>
              <a:rPr lang="en-IN" dirty="0"/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6203413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8529" y="346075"/>
            <a:ext cx="10580687" cy="684213"/>
          </a:xfrm>
        </p:spPr>
        <p:txBody>
          <a:bodyPr/>
          <a:lstStyle/>
          <a:p>
            <a:r>
              <a:rPr lang="en-US" dirty="0"/>
              <a:t>References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481377" y="903767"/>
            <a:ext cx="10810399" cy="4831595"/>
          </a:xfrm>
        </p:spPr>
        <p:txBody>
          <a:bodyPr/>
          <a:lstStyle/>
          <a:p>
            <a:pPr marL="342900" indent="-342900" algn="l">
              <a:buFont typeface="+mj-lt"/>
              <a:buAutoNum type="arabicPeriod"/>
            </a:pPr>
            <a:r>
              <a:rPr lang="en-US" sz="1200" b="0" dirty="0"/>
              <a:t>Convolutional Neural Network  </a:t>
            </a:r>
            <a:r>
              <a:rPr lang="en-US" sz="1200" b="0" dirty="0">
                <a:hlinkClick r:id="rId2"/>
              </a:rPr>
              <a:t>https://nafizshahriar.medium.com/what-is-convolutional-neural-network-cnn-deep-learning-b3921bdd82d5</a:t>
            </a:r>
            <a:endParaRPr lang="en-US" sz="1200" b="0" dirty="0"/>
          </a:p>
          <a:p>
            <a:pPr marL="342900" indent="-342900" algn="l">
              <a:buFont typeface="+mj-lt"/>
              <a:buAutoNum type="arabicPeriod"/>
            </a:pPr>
            <a:r>
              <a:rPr lang="en-US" sz="1200" b="0" dirty="0"/>
              <a:t>Ravi, Murali &amp; Sewa, </a:t>
            </a:r>
            <a:r>
              <a:rPr lang="en-US" sz="1200" b="0" dirty="0" err="1"/>
              <a:t>Angu</a:t>
            </a:r>
            <a:r>
              <a:rPr lang="en-US" sz="1200" b="0" dirty="0"/>
              <a:t> &amp; G., Shashidhar &amp; </a:t>
            </a:r>
            <a:r>
              <a:rPr lang="en-US" sz="1200" b="0" dirty="0" err="1"/>
              <a:t>Sanagapati</a:t>
            </a:r>
            <a:r>
              <a:rPr lang="en-US" sz="1200" b="0" dirty="0"/>
              <a:t>, Siva. (2019). FPGA as a Hardware Accelerator for Computation Intensive Maximum Likelihood Expectation Maximization Medical Image Reconstruction Algorithm. IEEE Access. PP. 1-1. 10.1109/ACCESS.2019.2932647. 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1200" b="0" dirty="0"/>
              <a:t>Apple M1 chip </a:t>
            </a:r>
            <a:r>
              <a:rPr lang="en-US" sz="1200" b="0" dirty="0">
                <a:hlinkClick r:id="rId3"/>
              </a:rPr>
              <a:t>https://www.techinsights.com/blog/analysis-apple-m1-happening-and-thermal-imaging</a:t>
            </a:r>
            <a:endParaRPr lang="en-US" sz="1200" b="0" dirty="0"/>
          </a:p>
          <a:p>
            <a:pPr marL="342900" indent="-342900" algn="l">
              <a:buFont typeface="+mj-lt"/>
              <a:buAutoNum type="arabicPeriod"/>
            </a:pPr>
            <a:r>
              <a:rPr lang="en-US" sz="1200" dirty="0"/>
              <a:t>Qualcomm 865 chip with Hexagon DSP </a:t>
            </a:r>
            <a:r>
              <a:rPr lang="en-US" sz="1200" dirty="0">
                <a:hlinkClick r:id="rId4"/>
              </a:rPr>
              <a:t>https://www.edge-ai-vision.com/2021/04/tvm-open-source-compiler-now-includes-initial-support-for-qualcomm-hexagon-dsp/</a:t>
            </a:r>
            <a:endParaRPr lang="en-US" sz="1200" dirty="0"/>
          </a:p>
          <a:p>
            <a:pPr marL="342900" indent="-342900" algn="l">
              <a:buFont typeface="+mj-lt"/>
              <a:buAutoNum type="arabicPeriod"/>
            </a:pPr>
            <a:r>
              <a:rPr lang="en-US" sz="1200" dirty="0"/>
              <a:t>Comparison of energy cost of Dataflow vs Computation </a:t>
            </a:r>
            <a:r>
              <a:rPr lang="en-US" sz="1200" dirty="0">
                <a:hlinkClick r:id="rId5"/>
              </a:rPr>
              <a:t>https://allenlu2007.wordpress.com/2019/05/12Architecture-and-energy-efficiency/</a:t>
            </a:r>
            <a:endParaRPr lang="en-US" sz="1200" dirty="0"/>
          </a:p>
          <a:p>
            <a:pPr marL="342900" indent="-342900" algn="l">
              <a:buFont typeface="+mj-lt"/>
              <a:buAutoNum type="arabicPeriod"/>
            </a:pPr>
            <a:r>
              <a:rPr lang="en-IN" sz="1400" dirty="0"/>
              <a:t>Yu-</a:t>
            </a:r>
            <a:r>
              <a:rPr lang="en-IN" sz="1400" dirty="0" err="1"/>
              <a:t>hsin</a:t>
            </a:r>
            <a:r>
              <a:rPr lang="en-IN" sz="1400" dirty="0"/>
              <a:t> Chen, T. Krishna, V. Sze. "</a:t>
            </a:r>
            <a:r>
              <a:rPr lang="en-IN" sz="1400" dirty="0" err="1"/>
              <a:t>Eyeriss</a:t>
            </a:r>
            <a:r>
              <a:rPr lang="en-IN" sz="1400" dirty="0"/>
              <a:t>: An Energy-Efficient Reconfigurable Accelerator for Deep Convolutional Neural Networks." In Proceedings of the 43rd International Symposium on Computer Architecture (ISCA '16). IEEE Press, Article 74, June 2016</a:t>
            </a:r>
            <a:endParaRPr lang="en-US" sz="1200" b="0" dirty="0"/>
          </a:p>
          <a:p>
            <a:pPr marL="342900" indent="-342900" algn="l">
              <a:buFont typeface="+mj-lt"/>
              <a:buAutoNum type="arabicPeriod"/>
            </a:pPr>
            <a:r>
              <a:rPr lang="en-US" sz="1200" b="0" dirty="0"/>
              <a:t>"DianNao: A Sparse Neural Network Accelerator" by </a:t>
            </a:r>
            <a:r>
              <a:rPr lang="en-US" sz="1200" b="0" dirty="0" err="1"/>
              <a:t>Jungwook</a:t>
            </a:r>
            <a:r>
              <a:rPr lang="en-US" sz="1200" b="0" dirty="0"/>
              <a:t> Choi et al. 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1200" b="0" dirty="0" err="1"/>
              <a:t>Hyoukjun</a:t>
            </a:r>
            <a:r>
              <a:rPr lang="en-US" sz="1200" b="0" dirty="0"/>
              <a:t> Kwon, Ananda </a:t>
            </a:r>
            <a:r>
              <a:rPr lang="en-US" sz="1200" b="0" dirty="0" err="1"/>
              <a:t>Samajdar</a:t>
            </a:r>
            <a:r>
              <a:rPr lang="en-US" sz="1200" b="0" dirty="0"/>
              <a:t>, and Tushar Krishna. MAERI: Enabling Flexible Dataflow Mapping over DNN Accelerators via Reconfigurable Interconnects. 2018.</a:t>
            </a:r>
          </a:p>
          <a:p>
            <a:pPr marL="342900" indent="-342900" algn="l">
              <a:buFont typeface="+mj-lt"/>
              <a:buAutoNum type="arabicPeriod"/>
            </a:pPr>
            <a:r>
              <a:rPr lang="it-IT" sz="1200" b="0" dirty="0"/>
              <a:t>Haoran Li et al. A Flexible Dataflow CNN Accelerator on FPGA. 2023.</a:t>
            </a:r>
            <a:endParaRPr lang="en-US" sz="1200" b="0" dirty="0"/>
          </a:p>
          <a:p>
            <a:pPr marL="342900" indent="-342900" algn="l">
              <a:buFont typeface="+mj-lt"/>
              <a:buAutoNum type="arabicPeriod"/>
            </a:pPr>
            <a:r>
              <a:rPr lang="en-US" sz="1200" b="0" dirty="0"/>
              <a:t>Y.-H. Chen, J. Emer, and V. Sze. </a:t>
            </a:r>
            <a:r>
              <a:rPr lang="en-US" sz="1200" b="0" dirty="0" err="1"/>
              <a:t>Eyeriss</a:t>
            </a:r>
            <a:r>
              <a:rPr lang="en-US" sz="1200" b="0" dirty="0"/>
              <a:t>: A Spatial Architecture for Energy-Efficient Dataflow for Convolutional Neural Networks. 2016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1200" b="0" dirty="0" err="1"/>
              <a:t>Serveh</a:t>
            </a:r>
            <a:r>
              <a:rPr lang="en-US" sz="1200" b="0" dirty="0"/>
              <a:t> </a:t>
            </a:r>
            <a:r>
              <a:rPr lang="en-US" sz="1200" b="0" dirty="0" err="1"/>
              <a:t>Kamrava</a:t>
            </a:r>
            <a:r>
              <a:rPr lang="en-US" sz="1200" b="0" dirty="0"/>
              <a:t>, </a:t>
            </a:r>
            <a:r>
              <a:rPr lang="en-US" sz="1200" b="0" dirty="0" err="1"/>
              <a:t>Pejman</a:t>
            </a:r>
            <a:r>
              <a:rPr lang="en-US" sz="1200" b="0" dirty="0"/>
              <a:t> Tahmasebi, and Muhammad </a:t>
            </a:r>
            <a:r>
              <a:rPr lang="en-US" sz="1200" b="0" dirty="0" err="1"/>
              <a:t>Sahimi</a:t>
            </a:r>
            <a:r>
              <a:rPr lang="en-US" sz="1200" b="0" dirty="0"/>
              <a:t>. Linking Morphology of Porous Media to Their Macroscopic Permeability by Deep Learning. 2019. DOI: 10.1007/s11242-019-01352-5</a:t>
            </a:r>
          </a:p>
        </p:txBody>
      </p:sp>
    </p:spTree>
    <p:extLst>
      <p:ext uri="{BB962C8B-B14F-4D97-AF65-F5344CB8AC3E}">
        <p14:creationId xmlns:p14="http://schemas.microsoft.com/office/powerpoint/2010/main" val="229072492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8529" y="346075"/>
            <a:ext cx="10580687" cy="684213"/>
          </a:xfrm>
        </p:spPr>
        <p:txBody>
          <a:bodyPr/>
          <a:lstStyle/>
          <a:p>
            <a:r>
              <a:rPr lang="en-US" dirty="0"/>
              <a:t>References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481377" y="903767"/>
            <a:ext cx="10810399" cy="4831595"/>
          </a:xfrm>
        </p:spPr>
        <p:txBody>
          <a:bodyPr/>
          <a:lstStyle/>
          <a:p>
            <a:pPr marL="228600" indent="-228600" algn="l">
              <a:buAutoNum type="arabicPeriod" startAt="12"/>
            </a:pPr>
            <a:r>
              <a:rPr lang="en-US" sz="1200" b="0" dirty="0"/>
              <a:t>Avinash Kumar, </a:t>
            </a:r>
            <a:r>
              <a:rPr lang="en-US" sz="1200" b="0" dirty="0" err="1"/>
              <a:t>Sobhangi</a:t>
            </a:r>
            <a:r>
              <a:rPr lang="en-US" sz="1200" b="0" dirty="0"/>
              <a:t> Sarkar, and Chittaranjan Pradhan. Malaria Disease Detection Using CNN Technique with SGD, RMSprop and ADAM Optimizers. 2023.</a:t>
            </a:r>
          </a:p>
          <a:p>
            <a:pPr marL="228600" indent="-228600">
              <a:buFont typeface="Arial" panose="020B0604020202020204" pitchFamily="34" charset="0"/>
              <a:buAutoNum type="arabicPeriod" startAt="12"/>
            </a:pPr>
            <a:r>
              <a:rPr lang="en-US" sz="1200" dirty="0"/>
              <a:t> </a:t>
            </a:r>
            <a:r>
              <a:rPr lang="en-US" sz="1200" b="0" dirty="0" err="1"/>
              <a:t>Baeldung</a:t>
            </a:r>
            <a:r>
              <a:rPr lang="en-US" sz="1200" b="0" dirty="0"/>
              <a:t>. Convolutional Neural Network Channels.</a:t>
            </a:r>
          </a:p>
          <a:p>
            <a:pPr marL="228600" indent="-228600">
              <a:buFont typeface="Arial" panose="020B0604020202020204" pitchFamily="34" charset="0"/>
              <a:buAutoNum type="arabicPeriod" startAt="12"/>
            </a:pPr>
            <a:r>
              <a:rPr lang="en-US" sz="1200" b="0" dirty="0"/>
              <a:t>Vivienne Sze et al. Efficient Processing of Deep Neural Networks: A Tutorial and Survey. 2020. DOI: 10.1109/JSTSP.2020.3009164.</a:t>
            </a:r>
          </a:p>
          <a:p>
            <a:pPr marL="228600" indent="-228600">
              <a:buFont typeface="Arial" panose="020B0604020202020204" pitchFamily="34" charset="0"/>
              <a:buAutoNum type="arabicPeriod" startAt="12"/>
            </a:pPr>
            <a:r>
              <a:rPr lang="en-US" sz="1200" b="0" dirty="0"/>
              <a:t>Jia Chen et al. Multiply accumulate operations in memristor crossbar arrays for analog computing. 2021. DOI: 10.1088/1674-4926/42/1/013104.</a:t>
            </a:r>
          </a:p>
          <a:p>
            <a:pPr algn="l"/>
            <a:endParaRPr 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240910783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50400-9F45-86A1-1822-8ECBFBD781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Thank you for your time and patience</a:t>
            </a:r>
          </a:p>
        </p:txBody>
      </p:sp>
    </p:spTree>
    <p:extLst>
      <p:ext uri="{BB962C8B-B14F-4D97-AF65-F5344CB8AC3E}">
        <p14:creationId xmlns:p14="http://schemas.microsoft.com/office/powerpoint/2010/main" val="8928929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8529" y="346075"/>
            <a:ext cx="10580687" cy="684213"/>
          </a:xfrm>
        </p:spPr>
        <p:txBody>
          <a:bodyPr/>
          <a:lstStyle/>
          <a:p>
            <a:r>
              <a:rPr lang="en-US" dirty="0"/>
              <a:t>Motivation</a:t>
            </a:r>
            <a:br>
              <a:rPr lang="en-US" dirty="0"/>
            </a:br>
            <a:r>
              <a:rPr lang="en-US" sz="2000" b="0" dirty="0"/>
              <a:t>Dataflow Techniques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481378" y="1732547"/>
            <a:ext cx="5293780" cy="4002815"/>
          </a:xfrm>
        </p:spPr>
        <p:txBody>
          <a:bodyPr/>
          <a:lstStyle/>
          <a:p>
            <a:pPr marL="285750" indent="-285750" algn="l">
              <a:buFont typeface="Wingdings" panose="05000000000000000000" pitchFamily="2" charset="2"/>
              <a:buChar char="§"/>
            </a:pPr>
            <a:endParaRPr lang="en-US" b="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800" dirty="0"/>
          </a:p>
          <a:p>
            <a:pPr algn="l"/>
            <a:endParaRPr lang="en-US" b="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F20FA5-D451-693E-BF16-DD038B06FB20}"/>
              </a:ext>
            </a:extLst>
          </p:cNvPr>
          <p:cNvSpPr txBox="1"/>
          <p:nvPr/>
        </p:nvSpPr>
        <p:spPr>
          <a:xfrm>
            <a:off x="481378" y="1409381"/>
            <a:ext cx="5111348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en-IN" sz="1600" dirty="0">
                <a:latin typeface="OpenSans"/>
              </a:rPr>
              <a:t>D</a:t>
            </a:r>
            <a:r>
              <a:rPr lang="en-IN" sz="1600" b="0" i="0" u="none" strike="noStrike" baseline="0" dirty="0">
                <a:latin typeface="OpenSans"/>
              </a:rPr>
              <a:t>ata movement </a:t>
            </a:r>
            <a:r>
              <a:rPr lang="en-US" sz="1600" b="0" i="0" u="none" strike="noStrike" baseline="0" dirty="0">
                <a:latin typeface="OpenSans"/>
              </a:rPr>
              <a:t>between several parts of the architecture </a:t>
            </a:r>
            <a:r>
              <a:rPr lang="en-US" sz="1600" dirty="0">
                <a:latin typeface="OpenSans"/>
              </a:rPr>
              <a:t>can  consume a large amount of</a:t>
            </a:r>
            <a:r>
              <a:rPr lang="en-US" sz="1600" b="0" i="0" u="none" strike="noStrike" baseline="0" dirty="0">
                <a:latin typeface="OpenSans"/>
              </a:rPr>
              <a:t> power</a:t>
            </a:r>
          </a:p>
          <a:p>
            <a:pPr marL="285750" indent="-285750" algn="l">
              <a:buFont typeface="Wingdings" panose="05000000000000000000" pitchFamily="2" charset="2"/>
              <a:buChar char="§"/>
            </a:pPr>
            <a:endParaRPr lang="en-US" sz="1600" dirty="0">
              <a:latin typeface="OpenSans"/>
            </a:endParaRPr>
          </a:p>
          <a:p>
            <a:pPr marL="285750" indent="-285750" algn="l">
              <a:buFont typeface="Wingdings" panose="05000000000000000000" pitchFamily="2" charset="2"/>
              <a:buChar char="§"/>
            </a:pPr>
            <a:endParaRPr lang="en-US" sz="1600" dirty="0">
              <a:latin typeface="OpenSans"/>
            </a:endParaRP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en-US" sz="1600" dirty="0">
                <a:latin typeface="OpenSans"/>
              </a:rPr>
              <a:t>Dataflow techniques exploit </a:t>
            </a:r>
            <a:r>
              <a:rPr lang="en-US" sz="1600" b="1" i="1" dirty="0">
                <a:latin typeface="OpenSans"/>
              </a:rPr>
              <a:t>data reuse </a:t>
            </a:r>
            <a:r>
              <a:rPr lang="en-US" sz="1600" dirty="0">
                <a:latin typeface="OpenSans"/>
              </a:rPr>
              <a:t>to optimize power consumption</a:t>
            </a:r>
            <a:br>
              <a:rPr lang="en-US" sz="1600" dirty="0">
                <a:latin typeface="OpenSans"/>
              </a:rPr>
            </a:br>
            <a:endParaRPr lang="en-US" sz="1600" dirty="0">
              <a:latin typeface="OpenSans"/>
            </a:endParaRP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en-US" sz="1600" dirty="0">
                <a:latin typeface="OpenSans"/>
              </a:rPr>
              <a:t>Examples:</a:t>
            </a:r>
          </a:p>
          <a:p>
            <a:pPr marL="285750" indent="-285750" algn="l">
              <a:buFont typeface="Wingdings" panose="05000000000000000000" pitchFamily="2" charset="2"/>
              <a:buChar char="§"/>
            </a:pPr>
            <a:endParaRPr lang="en-US" sz="1600" dirty="0">
              <a:latin typeface="OpenSans"/>
            </a:endParaRPr>
          </a:p>
          <a:p>
            <a:pPr marL="754380" lvl="1" indent="-342900">
              <a:buFont typeface="+mj-lt"/>
              <a:buAutoNum type="arabicPeriod"/>
            </a:pPr>
            <a:r>
              <a:rPr lang="en-US" sz="1600" dirty="0">
                <a:latin typeface="OpenSans"/>
              </a:rPr>
              <a:t> </a:t>
            </a:r>
            <a:r>
              <a:rPr lang="en-US" sz="1600" b="1" dirty="0">
                <a:latin typeface="OpenSans"/>
              </a:rPr>
              <a:t>Weight Stationary</a:t>
            </a:r>
          </a:p>
          <a:p>
            <a:pPr marL="754380" lvl="1" indent="-342900">
              <a:buFont typeface="+mj-lt"/>
              <a:buAutoNum type="arabicPeriod"/>
            </a:pPr>
            <a:r>
              <a:rPr lang="en-US" sz="1600" dirty="0">
                <a:latin typeface="OpenSans"/>
              </a:rPr>
              <a:t> </a:t>
            </a:r>
            <a:r>
              <a:rPr lang="en-US" sz="1600" b="1" dirty="0">
                <a:latin typeface="OpenSans"/>
              </a:rPr>
              <a:t>Input    Stationary</a:t>
            </a:r>
          </a:p>
          <a:p>
            <a:pPr marL="754380" lvl="1" indent="-342900">
              <a:buFont typeface="+mj-lt"/>
              <a:buAutoNum type="arabicPeriod"/>
            </a:pPr>
            <a:r>
              <a:rPr lang="en-US" sz="1600" dirty="0">
                <a:latin typeface="OpenSans"/>
              </a:rPr>
              <a:t> Output Stationary</a:t>
            </a:r>
          </a:p>
          <a:p>
            <a:pPr marL="754380" lvl="1" indent="-342900">
              <a:buFont typeface="+mj-lt"/>
              <a:buAutoNum type="arabicPeriod"/>
            </a:pPr>
            <a:r>
              <a:rPr lang="en-US" sz="1600" dirty="0">
                <a:latin typeface="OpenSans"/>
              </a:rPr>
              <a:t> Row      Stationary</a:t>
            </a:r>
          </a:p>
          <a:p>
            <a:pPr marL="754380" lvl="1" indent="-342900">
              <a:buFont typeface="+mj-lt"/>
              <a:buAutoNum type="arabicPeriod"/>
            </a:pPr>
            <a:endParaRPr lang="en-IN" sz="1600" dirty="0">
              <a:latin typeface="OpenSan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92C4907-60D1-8962-3FAA-9A852F4C67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2726" y="1409381"/>
            <a:ext cx="5741580" cy="329854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263F372-018E-E2C8-9B50-AE2749916930}"/>
              </a:ext>
            </a:extLst>
          </p:cNvPr>
          <p:cNvSpPr txBox="1"/>
          <p:nvPr/>
        </p:nvSpPr>
        <p:spPr>
          <a:xfrm>
            <a:off x="6572600" y="4949222"/>
            <a:ext cx="59354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/>
              <a:t>Fig. 5. </a:t>
            </a:r>
            <a:r>
              <a:rPr lang="en-IN" sz="1200" dirty="0">
                <a:hlinkClick r:id="rId3" action="ppaction://hlinksldjump"/>
              </a:rPr>
              <a:t>Comparison of energy cost of dataflow vs computation </a:t>
            </a:r>
            <a:r>
              <a:rPr lang="en-IN" sz="1200" dirty="0"/>
              <a:t>[5] </a:t>
            </a:r>
          </a:p>
        </p:txBody>
      </p:sp>
    </p:spTree>
    <p:extLst>
      <p:ext uri="{BB962C8B-B14F-4D97-AF65-F5344CB8AC3E}">
        <p14:creationId xmlns:p14="http://schemas.microsoft.com/office/powerpoint/2010/main" val="42672337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8529" y="346075"/>
            <a:ext cx="10580687" cy="684213"/>
          </a:xfrm>
        </p:spPr>
        <p:txBody>
          <a:bodyPr/>
          <a:lstStyle/>
          <a:p>
            <a:r>
              <a:rPr lang="en-US" dirty="0"/>
              <a:t>Motivation</a:t>
            </a:r>
            <a:br>
              <a:rPr lang="en-US" dirty="0"/>
            </a:br>
            <a:r>
              <a:rPr lang="en-US" sz="2000" b="0" dirty="0"/>
              <a:t>Weight Stationary Dataflow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481377" y="1130157"/>
            <a:ext cx="11312037" cy="4105333"/>
          </a:xfrm>
        </p:spPr>
        <p:txBody>
          <a:bodyPr/>
          <a:lstStyle/>
          <a:p>
            <a:pPr marL="285750" indent="-285750" algn="l">
              <a:buFont typeface="Wingdings" panose="05000000000000000000" pitchFamily="2" charset="2"/>
              <a:buChar char="§"/>
            </a:pPr>
            <a:endParaRPr lang="en-US" b="0" dirty="0"/>
          </a:p>
          <a:p>
            <a:pPr marL="285750" lvl="7" indent="-285750">
              <a:spcBef>
                <a:spcPts val="0"/>
              </a:spcBef>
              <a:buFont typeface="Wingdings" panose="05000000000000000000" pitchFamily="2" charset="2"/>
              <a:buChar char="§"/>
              <a:defRPr/>
            </a:pPr>
            <a:r>
              <a:rPr lang="de-DE" sz="1600" dirty="0">
                <a:solidFill>
                  <a:srgbClr val="00305D"/>
                </a:solidFill>
                <a:latin typeface="Open Sans"/>
              </a:rPr>
              <a:t>I</a:t>
            </a: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srgbClr val="00305D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n </a:t>
            </a:r>
            <a:r>
              <a:rPr kumimoji="0" lang="de-DE" sz="1600" i="0" u="none" strike="noStrike" kern="1200" cap="none" spc="0" normalizeH="0" baseline="0" noProof="0" dirty="0">
                <a:ln>
                  <a:noFill/>
                </a:ln>
                <a:solidFill>
                  <a:srgbClr val="00305D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weight stationary data-flow</a:t>
            </a: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srgbClr val="00305D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, the same weight is broadcasted to all MAC Units</a:t>
            </a:r>
          </a:p>
          <a:p>
            <a:pPr marL="0" lvl="7" indent="0">
              <a:spcBef>
                <a:spcPts val="0"/>
              </a:spcBef>
              <a:buNone/>
              <a:defRPr/>
            </a:pPr>
            <a:endParaRPr lang="de-DE" sz="1600" dirty="0">
              <a:solidFill>
                <a:srgbClr val="00305D"/>
              </a:solidFill>
              <a:latin typeface="Open Sans"/>
            </a:endParaRPr>
          </a:p>
          <a:p>
            <a:pPr marL="285750" lvl="7" indent="-285750">
              <a:spcBef>
                <a:spcPts val="0"/>
              </a:spcBef>
              <a:buFont typeface="Wingdings" panose="05000000000000000000" pitchFamily="2" charset="2"/>
              <a:buChar char="§"/>
              <a:defRPr/>
            </a:pPr>
            <a:r>
              <a:rPr kumimoji="0" lang="de-DE" sz="1600" b="1" i="1" u="none" strike="noStrike" kern="1200" cap="none" spc="0" normalizeH="0" baseline="0" noProof="0" dirty="0">
                <a:ln>
                  <a:noFill/>
                </a:ln>
                <a:solidFill>
                  <a:srgbClr val="00305D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Data Reuse </a:t>
            </a: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srgbClr val="00305D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by weights being stationary across several batches of data</a:t>
            </a:r>
          </a:p>
          <a:p>
            <a:pPr marL="285750" lvl="7" indent="-285750">
              <a:spcBef>
                <a:spcPts val="0"/>
              </a:spcBef>
              <a:buFont typeface="Wingdings" panose="05000000000000000000" pitchFamily="2" charset="2"/>
              <a:buChar char="§"/>
              <a:defRPr/>
            </a:pPr>
            <a:endParaRPr kumimoji="0" lang="de-DE" sz="1600" b="0" i="0" u="none" strike="noStrike" kern="1200" cap="none" spc="0" normalizeH="0" baseline="0" noProof="0" dirty="0">
              <a:ln>
                <a:noFill/>
              </a:ln>
              <a:solidFill>
                <a:srgbClr val="00305D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  <a:p>
            <a:pPr marL="285750" lvl="7" indent="-285750">
              <a:spcBef>
                <a:spcPts val="0"/>
              </a:spcBef>
              <a:buFont typeface="Wingdings" panose="05000000000000000000" pitchFamily="2" charset="2"/>
              <a:buChar char="§"/>
              <a:defRPr/>
            </a:pPr>
            <a:r>
              <a:rPr lang="en-US" sz="1600" dirty="0">
                <a:latin typeface="+mj-lt"/>
              </a:rPr>
              <a:t>Use Case: Image recognition tasks using CNNs [Eyeriss] </a:t>
            </a:r>
            <a:r>
              <a:rPr lang="en-US" sz="1600" dirty="0">
                <a:latin typeface="+mj-lt"/>
                <a:hlinkClick r:id="rId2" action="ppaction://hlinksldjump"/>
              </a:rPr>
              <a:t>[6]</a:t>
            </a:r>
            <a:endParaRPr lang="de-DE" sz="1600" dirty="0">
              <a:solidFill>
                <a:srgbClr val="00305D"/>
              </a:solidFill>
              <a:latin typeface="Open Sans"/>
            </a:endParaRPr>
          </a:p>
          <a:p>
            <a:pPr marL="285750" lvl="7" indent="-285750">
              <a:spcBef>
                <a:spcPts val="0"/>
              </a:spcBef>
              <a:defRPr/>
            </a:pPr>
            <a:endParaRPr lang="en-US" sz="18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800" dirty="0"/>
          </a:p>
          <a:p>
            <a:pPr algn="l"/>
            <a:endParaRPr lang="en-US" b="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D263D9-6620-F9AF-2362-2D88B12CD58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3272"/>
          <a:stretch/>
        </p:blipFill>
        <p:spPr>
          <a:xfrm>
            <a:off x="1808582" y="2924906"/>
            <a:ext cx="8472556" cy="202223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3EB3A00-254B-21E3-14DE-03ED2DB39385}"/>
              </a:ext>
            </a:extLst>
          </p:cNvPr>
          <p:cNvSpPr txBox="1"/>
          <p:nvPr/>
        </p:nvSpPr>
        <p:spPr>
          <a:xfrm>
            <a:off x="4702703" y="5058360"/>
            <a:ext cx="59354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/>
              <a:t>Fig. 6. </a:t>
            </a:r>
            <a:r>
              <a:rPr lang="en-IN" sz="1200" dirty="0">
                <a:hlinkClick r:id="rId2" action="ppaction://hlinksldjump"/>
              </a:rPr>
              <a:t>Weight Stationary Dataflow </a:t>
            </a:r>
            <a:r>
              <a:rPr lang="en-IN" sz="1200" dirty="0"/>
              <a:t>[10]</a:t>
            </a:r>
          </a:p>
        </p:txBody>
      </p:sp>
    </p:spTree>
    <p:extLst>
      <p:ext uri="{BB962C8B-B14F-4D97-AF65-F5344CB8AC3E}">
        <p14:creationId xmlns:p14="http://schemas.microsoft.com/office/powerpoint/2010/main" val="9432559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278" y="40325"/>
            <a:ext cx="10580687" cy="684213"/>
          </a:xfrm>
        </p:spPr>
        <p:txBody>
          <a:bodyPr/>
          <a:lstStyle/>
          <a:p>
            <a:r>
              <a:rPr lang="en-US" dirty="0"/>
              <a:t>Motivation</a:t>
            </a:r>
            <a:br>
              <a:rPr lang="en-US" dirty="0"/>
            </a:br>
            <a:r>
              <a:rPr lang="en-US" sz="2000" b="0" dirty="0"/>
              <a:t>Weight Stationary Dataflow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481377" y="1130157"/>
            <a:ext cx="11312037" cy="4952236"/>
          </a:xfrm>
        </p:spPr>
        <p:txBody>
          <a:bodyPr/>
          <a:lstStyle/>
          <a:p>
            <a:pPr marL="285750" indent="-285750" algn="l">
              <a:buFont typeface="Wingdings" panose="05000000000000000000" pitchFamily="2" charset="2"/>
              <a:buChar char="§"/>
            </a:pPr>
            <a:endParaRPr lang="en-US" b="0" dirty="0"/>
          </a:p>
          <a:p>
            <a:pPr marL="285750" lvl="7" indent="-285750">
              <a:spcBef>
                <a:spcPts val="0"/>
              </a:spcBef>
              <a:defRPr/>
            </a:pPr>
            <a:endParaRPr lang="en-US" sz="18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800" dirty="0"/>
          </a:p>
          <a:p>
            <a:pPr algn="l"/>
            <a:endParaRPr lang="en-US" b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3CF3417-BDE3-4675-4BCA-E0041940403D}"/>
              </a:ext>
            </a:extLst>
          </p:cNvPr>
          <p:cNvSpPr/>
          <p:nvPr/>
        </p:nvSpPr>
        <p:spPr>
          <a:xfrm>
            <a:off x="3437165" y="1769468"/>
            <a:ext cx="1232808" cy="65532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2"/>
                </a:solidFill>
              </a:rPr>
              <a:t>MAC</a:t>
            </a:r>
            <a:r>
              <a:rPr lang="en-IN" sz="1000" dirty="0">
                <a:solidFill>
                  <a:schemeClr val="tx2"/>
                </a:solidFill>
              </a:rPr>
              <a:t>1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3FFCDF4-316B-5705-C32A-875CCC501062}"/>
              </a:ext>
            </a:extLst>
          </p:cNvPr>
          <p:cNvCxnSpPr/>
          <p:nvPr/>
        </p:nvCxnSpPr>
        <p:spPr>
          <a:xfrm>
            <a:off x="3878036" y="1350594"/>
            <a:ext cx="0" cy="4188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3C6A50B-1E88-4A62-224C-1172118C0B7C}"/>
              </a:ext>
            </a:extLst>
          </p:cNvPr>
          <p:cNvCxnSpPr/>
          <p:nvPr/>
        </p:nvCxnSpPr>
        <p:spPr>
          <a:xfrm>
            <a:off x="4340679" y="1339594"/>
            <a:ext cx="0" cy="4188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E55D48D-FA60-5562-50CA-F8BE6C204BC0}"/>
              </a:ext>
            </a:extLst>
          </p:cNvPr>
          <p:cNvCxnSpPr>
            <a:cxnSpLocks/>
          </p:cNvCxnSpPr>
          <p:nvPr/>
        </p:nvCxnSpPr>
        <p:spPr>
          <a:xfrm>
            <a:off x="4675414" y="1973687"/>
            <a:ext cx="36467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F3AB1EDC-AE96-4CE1-1DA0-8D990A1DBF78}"/>
              </a:ext>
            </a:extLst>
          </p:cNvPr>
          <p:cNvSpPr/>
          <p:nvPr/>
        </p:nvSpPr>
        <p:spPr>
          <a:xfrm>
            <a:off x="5040085" y="1769468"/>
            <a:ext cx="1232808" cy="65532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2"/>
                </a:solidFill>
              </a:rPr>
              <a:t>MAC</a:t>
            </a:r>
            <a:r>
              <a:rPr lang="en-IN" sz="1000" dirty="0">
                <a:solidFill>
                  <a:schemeClr val="tx2"/>
                </a:solidFill>
              </a:rPr>
              <a:t>2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A5D95AD-B59F-AF5B-9230-F37B6743AD86}"/>
              </a:ext>
            </a:extLst>
          </p:cNvPr>
          <p:cNvCxnSpPr>
            <a:cxnSpLocks/>
          </p:cNvCxnSpPr>
          <p:nvPr/>
        </p:nvCxnSpPr>
        <p:spPr>
          <a:xfrm>
            <a:off x="6272893" y="1973687"/>
            <a:ext cx="36467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925D01ED-073E-C104-5407-98C4B4097216}"/>
              </a:ext>
            </a:extLst>
          </p:cNvPr>
          <p:cNvSpPr/>
          <p:nvPr/>
        </p:nvSpPr>
        <p:spPr>
          <a:xfrm>
            <a:off x="6631494" y="1769468"/>
            <a:ext cx="1232808" cy="65532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2"/>
                </a:solidFill>
              </a:rPr>
              <a:t>MAC</a:t>
            </a:r>
            <a:r>
              <a:rPr lang="en-IN" sz="1000" dirty="0">
                <a:solidFill>
                  <a:schemeClr val="tx2"/>
                </a:solidFill>
              </a:rPr>
              <a:t>3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B69646D-52A8-5318-2734-65B29EF0D02F}"/>
              </a:ext>
            </a:extLst>
          </p:cNvPr>
          <p:cNvCxnSpPr/>
          <p:nvPr/>
        </p:nvCxnSpPr>
        <p:spPr>
          <a:xfrm>
            <a:off x="5510465" y="1353854"/>
            <a:ext cx="0" cy="4188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112094A-CF1E-1080-9A11-347F2E7D2297}"/>
              </a:ext>
            </a:extLst>
          </p:cNvPr>
          <p:cNvCxnSpPr/>
          <p:nvPr/>
        </p:nvCxnSpPr>
        <p:spPr>
          <a:xfrm>
            <a:off x="5943600" y="1353854"/>
            <a:ext cx="0" cy="4188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F7758A5-D8C2-A053-B3B1-872D49197409}"/>
              </a:ext>
            </a:extLst>
          </p:cNvPr>
          <p:cNvCxnSpPr/>
          <p:nvPr/>
        </p:nvCxnSpPr>
        <p:spPr>
          <a:xfrm>
            <a:off x="7051223" y="1353854"/>
            <a:ext cx="0" cy="4188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EC9508A-2C3E-1461-82F9-36AF9EA62207}"/>
              </a:ext>
            </a:extLst>
          </p:cNvPr>
          <p:cNvCxnSpPr/>
          <p:nvPr/>
        </p:nvCxnSpPr>
        <p:spPr>
          <a:xfrm>
            <a:off x="7494814" y="1353854"/>
            <a:ext cx="0" cy="4188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467167F-E928-76A4-E506-42AFB94798AE}"/>
              </a:ext>
            </a:extLst>
          </p:cNvPr>
          <p:cNvCxnSpPr>
            <a:cxnSpLocks/>
          </p:cNvCxnSpPr>
          <p:nvPr/>
        </p:nvCxnSpPr>
        <p:spPr>
          <a:xfrm>
            <a:off x="7864302" y="1973687"/>
            <a:ext cx="36467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E5B0504-5037-9A3B-5FBF-2B8FCBE5593C}"/>
              </a:ext>
            </a:extLst>
          </p:cNvPr>
          <p:cNvCxnSpPr/>
          <p:nvPr/>
        </p:nvCxnSpPr>
        <p:spPr>
          <a:xfrm>
            <a:off x="0" y="3429000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E727D7C0-9DF9-72FF-1A5B-C267FC63E2AC}"/>
              </a:ext>
            </a:extLst>
          </p:cNvPr>
          <p:cNvSpPr/>
          <p:nvPr/>
        </p:nvSpPr>
        <p:spPr>
          <a:xfrm>
            <a:off x="3442606" y="4697386"/>
            <a:ext cx="1232808" cy="65532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2"/>
                </a:solidFill>
              </a:rPr>
              <a:t>MAC</a:t>
            </a:r>
            <a:r>
              <a:rPr lang="en-IN" sz="1000" dirty="0">
                <a:solidFill>
                  <a:schemeClr val="tx2"/>
                </a:solidFill>
              </a:rPr>
              <a:t>1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92A1606-5C66-767E-E6BB-33A4C8109B92}"/>
              </a:ext>
            </a:extLst>
          </p:cNvPr>
          <p:cNvCxnSpPr/>
          <p:nvPr/>
        </p:nvCxnSpPr>
        <p:spPr>
          <a:xfrm>
            <a:off x="3769179" y="4275476"/>
            <a:ext cx="0" cy="4188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0C371E15-7EC8-0AF6-841E-5215EE595130}"/>
              </a:ext>
            </a:extLst>
          </p:cNvPr>
          <p:cNvCxnSpPr>
            <a:cxnSpLocks/>
          </p:cNvCxnSpPr>
          <p:nvPr/>
        </p:nvCxnSpPr>
        <p:spPr>
          <a:xfrm>
            <a:off x="4669973" y="4864496"/>
            <a:ext cx="36467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9C5AA914-00D9-555E-842D-E3155E0194BC}"/>
              </a:ext>
            </a:extLst>
          </p:cNvPr>
          <p:cNvSpPr/>
          <p:nvPr/>
        </p:nvSpPr>
        <p:spPr>
          <a:xfrm>
            <a:off x="5010149" y="4694350"/>
            <a:ext cx="1232808" cy="65532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2"/>
                </a:solidFill>
              </a:rPr>
              <a:t>MAC</a:t>
            </a:r>
            <a:r>
              <a:rPr lang="en-IN" sz="1000" dirty="0">
                <a:solidFill>
                  <a:schemeClr val="tx2"/>
                </a:solidFill>
              </a:rPr>
              <a:t>2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62825A24-6B2C-59AF-E1A7-942711A463E3}"/>
              </a:ext>
            </a:extLst>
          </p:cNvPr>
          <p:cNvCxnSpPr>
            <a:cxnSpLocks/>
          </p:cNvCxnSpPr>
          <p:nvPr/>
        </p:nvCxnSpPr>
        <p:spPr>
          <a:xfrm>
            <a:off x="6242957" y="4893780"/>
            <a:ext cx="36467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FEFC4DF0-858B-F572-7A72-A00E6BDE4A9E}"/>
              </a:ext>
            </a:extLst>
          </p:cNvPr>
          <p:cNvSpPr/>
          <p:nvPr/>
        </p:nvSpPr>
        <p:spPr>
          <a:xfrm>
            <a:off x="6637564" y="4713422"/>
            <a:ext cx="1232808" cy="65532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2"/>
                </a:solidFill>
              </a:rPr>
              <a:t>MAC</a:t>
            </a:r>
            <a:r>
              <a:rPr lang="en-IN" sz="1000" dirty="0">
                <a:solidFill>
                  <a:schemeClr val="tx2"/>
                </a:solidFill>
              </a:rPr>
              <a:t>3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E377595-1158-8EEC-4CB0-6BC8358AB62F}"/>
              </a:ext>
            </a:extLst>
          </p:cNvPr>
          <p:cNvCxnSpPr/>
          <p:nvPr/>
        </p:nvCxnSpPr>
        <p:spPr>
          <a:xfrm>
            <a:off x="5352622" y="4275476"/>
            <a:ext cx="0" cy="4188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D6CB1D41-AF5D-606E-7524-ACA817C60B3D}"/>
              </a:ext>
            </a:extLst>
          </p:cNvPr>
          <p:cNvCxnSpPr/>
          <p:nvPr/>
        </p:nvCxnSpPr>
        <p:spPr>
          <a:xfrm>
            <a:off x="7051223" y="4278512"/>
            <a:ext cx="0" cy="4188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9B4C1C23-0E41-0815-6667-65DEFD68FAC0}"/>
              </a:ext>
            </a:extLst>
          </p:cNvPr>
          <p:cNvCxnSpPr>
            <a:cxnSpLocks/>
          </p:cNvCxnSpPr>
          <p:nvPr/>
        </p:nvCxnSpPr>
        <p:spPr>
          <a:xfrm>
            <a:off x="7870372" y="4884314"/>
            <a:ext cx="36467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56180C7A-8040-9D1B-8D9B-382CA2B0FE3F}"/>
              </a:ext>
            </a:extLst>
          </p:cNvPr>
          <p:cNvSpPr txBox="1"/>
          <p:nvPr/>
        </p:nvSpPr>
        <p:spPr>
          <a:xfrm>
            <a:off x="3558054" y="1052200"/>
            <a:ext cx="11329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A.1           </a:t>
            </a:r>
            <a:r>
              <a:rPr lang="en-IN" sz="1600" dirty="0">
                <a:solidFill>
                  <a:schemeClr val="accent4"/>
                </a:solidFill>
              </a:rPr>
              <a:t>W</a:t>
            </a:r>
            <a:r>
              <a:rPr lang="en-IN" sz="1000" dirty="0">
                <a:solidFill>
                  <a:schemeClr val="accent4"/>
                </a:solidFill>
              </a:rPr>
              <a:t>1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FB5E916-8782-78C6-C4C2-934B32CCA139}"/>
              </a:ext>
            </a:extLst>
          </p:cNvPr>
          <p:cNvSpPr txBox="1"/>
          <p:nvPr/>
        </p:nvSpPr>
        <p:spPr>
          <a:xfrm>
            <a:off x="6763071" y="1074476"/>
            <a:ext cx="10773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A.3           </a:t>
            </a:r>
            <a:r>
              <a:rPr lang="en-IN" sz="1600" dirty="0">
                <a:solidFill>
                  <a:schemeClr val="accent4"/>
                </a:solidFill>
              </a:rPr>
              <a:t>W</a:t>
            </a:r>
            <a:r>
              <a:rPr lang="en-IN" sz="1000" dirty="0">
                <a:solidFill>
                  <a:schemeClr val="accent4"/>
                </a:solidFill>
              </a:rPr>
              <a:t>3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C9F4CA5-E99D-CFBF-AC16-CAC6E10D8092}"/>
              </a:ext>
            </a:extLst>
          </p:cNvPr>
          <p:cNvSpPr txBox="1"/>
          <p:nvPr/>
        </p:nvSpPr>
        <p:spPr>
          <a:xfrm>
            <a:off x="5196997" y="1064354"/>
            <a:ext cx="11329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A.2           </a:t>
            </a:r>
            <a:r>
              <a:rPr lang="en-IN" sz="1600" dirty="0">
                <a:solidFill>
                  <a:schemeClr val="accent4"/>
                </a:solidFill>
              </a:rPr>
              <a:t>W</a:t>
            </a:r>
            <a:r>
              <a:rPr lang="en-IN" sz="1000" dirty="0">
                <a:solidFill>
                  <a:schemeClr val="accent4"/>
                </a:solidFill>
              </a:rPr>
              <a:t>2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A46CBB6-596D-15F1-24C9-F33C3B3CAC63}"/>
              </a:ext>
            </a:extLst>
          </p:cNvPr>
          <p:cNvSpPr txBox="1"/>
          <p:nvPr/>
        </p:nvSpPr>
        <p:spPr>
          <a:xfrm>
            <a:off x="3442607" y="3933886"/>
            <a:ext cx="11208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B.1          </a:t>
            </a:r>
            <a:endParaRPr lang="en-IN" sz="1200" dirty="0">
              <a:solidFill>
                <a:schemeClr val="accent4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3C218BF-09C8-BF99-7494-B70BA7162E48}"/>
              </a:ext>
            </a:extLst>
          </p:cNvPr>
          <p:cNvSpPr txBox="1"/>
          <p:nvPr/>
        </p:nvSpPr>
        <p:spPr>
          <a:xfrm>
            <a:off x="6843554" y="3980118"/>
            <a:ext cx="9824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B.3</a:t>
            </a:r>
            <a:endParaRPr lang="en-IN" sz="1200" dirty="0">
              <a:solidFill>
                <a:schemeClr val="accent4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4159EF1-BB8B-21EA-5AC4-AED6B27CCF73}"/>
              </a:ext>
            </a:extLst>
          </p:cNvPr>
          <p:cNvSpPr txBox="1"/>
          <p:nvPr/>
        </p:nvSpPr>
        <p:spPr>
          <a:xfrm>
            <a:off x="5152089" y="3961633"/>
            <a:ext cx="11208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</a:t>
            </a:r>
            <a:r>
              <a:rPr lang="en-IN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B.2</a:t>
            </a:r>
            <a:endParaRPr lang="en-IN" sz="1200" dirty="0">
              <a:solidFill>
                <a:schemeClr val="accent4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78763426-DCD4-F875-ADB2-2D744332655D}"/>
              </a:ext>
            </a:extLst>
          </p:cNvPr>
          <p:cNvSpPr txBox="1"/>
          <p:nvPr/>
        </p:nvSpPr>
        <p:spPr>
          <a:xfrm>
            <a:off x="4617638" y="2003565"/>
            <a:ext cx="7511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>
                <a:solidFill>
                  <a:srgbClr val="FF0000"/>
                </a:solidFill>
              </a:rPr>
              <a:t>S</a:t>
            </a:r>
            <a:r>
              <a:rPr lang="en-IN" sz="1000" dirty="0">
                <a:solidFill>
                  <a:srgbClr val="FF0000"/>
                </a:solidFill>
              </a:rPr>
              <a:t>A.1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963682D-766C-80D5-5E16-A1719603A487}"/>
              </a:ext>
            </a:extLst>
          </p:cNvPr>
          <p:cNvSpPr txBox="1"/>
          <p:nvPr/>
        </p:nvSpPr>
        <p:spPr>
          <a:xfrm>
            <a:off x="6223907" y="1984403"/>
            <a:ext cx="7511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>
                <a:solidFill>
                  <a:srgbClr val="FF0000"/>
                </a:solidFill>
              </a:rPr>
              <a:t>S</a:t>
            </a:r>
            <a:r>
              <a:rPr lang="en-IN" sz="1000" dirty="0">
                <a:solidFill>
                  <a:srgbClr val="FF0000"/>
                </a:solidFill>
              </a:rPr>
              <a:t>A.2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E6DB18F-5FA5-E187-1F80-D350A7222559}"/>
              </a:ext>
            </a:extLst>
          </p:cNvPr>
          <p:cNvSpPr txBox="1"/>
          <p:nvPr/>
        </p:nvSpPr>
        <p:spPr>
          <a:xfrm>
            <a:off x="8187837" y="1819798"/>
            <a:ext cx="7511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>
                <a:solidFill>
                  <a:srgbClr val="FF0000"/>
                </a:solidFill>
              </a:rPr>
              <a:t>S</a:t>
            </a:r>
            <a:r>
              <a:rPr lang="en-IN" sz="1000" dirty="0">
                <a:solidFill>
                  <a:srgbClr val="FF0000"/>
                </a:solidFill>
              </a:rPr>
              <a:t>A.3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C08FD91-B0FA-C441-07E7-CF63F7BD18D5}"/>
              </a:ext>
            </a:extLst>
          </p:cNvPr>
          <p:cNvSpPr txBox="1"/>
          <p:nvPr/>
        </p:nvSpPr>
        <p:spPr>
          <a:xfrm>
            <a:off x="4604656" y="4890521"/>
            <a:ext cx="7511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>
                <a:solidFill>
                  <a:srgbClr val="FF0000"/>
                </a:solidFill>
              </a:rPr>
              <a:t>S</a:t>
            </a:r>
            <a:r>
              <a:rPr lang="en-IN" sz="1000" dirty="0">
                <a:solidFill>
                  <a:srgbClr val="FF0000"/>
                </a:solidFill>
              </a:rPr>
              <a:t>B.1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5BD2D353-8CE6-D497-A7DB-75C1EC76EB15}"/>
              </a:ext>
            </a:extLst>
          </p:cNvPr>
          <p:cNvSpPr txBox="1"/>
          <p:nvPr/>
        </p:nvSpPr>
        <p:spPr>
          <a:xfrm>
            <a:off x="6218463" y="4909817"/>
            <a:ext cx="7511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>
                <a:solidFill>
                  <a:srgbClr val="FF0000"/>
                </a:solidFill>
              </a:rPr>
              <a:t>S</a:t>
            </a:r>
            <a:r>
              <a:rPr lang="en-IN" sz="1000" dirty="0">
                <a:solidFill>
                  <a:srgbClr val="FF0000"/>
                </a:solidFill>
              </a:rPr>
              <a:t>B.2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C363CCCD-55EA-2476-7C2E-C19FE2E35925}"/>
              </a:ext>
            </a:extLst>
          </p:cNvPr>
          <p:cNvSpPr txBox="1"/>
          <p:nvPr/>
        </p:nvSpPr>
        <p:spPr>
          <a:xfrm>
            <a:off x="8184937" y="4730425"/>
            <a:ext cx="7511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>
                <a:solidFill>
                  <a:srgbClr val="FF0000"/>
                </a:solidFill>
              </a:rPr>
              <a:t>S</a:t>
            </a:r>
            <a:r>
              <a:rPr lang="en-IN" sz="1000" dirty="0">
                <a:solidFill>
                  <a:srgbClr val="FF0000"/>
                </a:solidFill>
              </a:rPr>
              <a:t>B.3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CE863BE9-6C32-E9F6-F61E-5646B79C7018}"/>
              </a:ext>
            </a:extLst>
          </p:cNvPr>
          <p:cNvSpPr/>
          <p:nvPr/>
        </p:nvSpPr>
        <p:spPr>
          <a:xfrm>
            <a:off x="4253593" y="4694350"/>
            <a:ext cx="309815" cy="215467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9A778DB6-12EA-46E0-C72C-29EF0D530527}"/>
              </a:ext>
            </a:extLst>
          </p:cNvPr>
          <p:cNvSpPr/>
          <p:nvPr/>
        </p:nvSpPr>
        <p:spPr>
          <a:xfrm>
            <a:off x="5808048" y="4704258"/>
            <a:ext cx="309815" cy="215467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7B1F68A1-7956-D206-0D55-8AD07ABDB59D}"/>
              </a:ext>
            </a:extLst>
          </p:cNvPr>
          <p:cNvSpPr/>
          <p:nvPr/>
        </p:nvSpPr>
        <p:spPr>
          <a:xfrm>
            <a:off x="7451271" y="4730426"/>
            <a:ext cx="309815" cy="215467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36498380-E248-0641-FA32-D61691B7BB01}"/>
              </a:ext>
            </a:extLst>
          </p:cNvPr>
          <p:cNvSpPr txBox="1"/>
          <p:nvPr/>
        </p:nvSpPr>
        <p:spPr>
          <a:xfrm>
            <a:off x="4199686" y="4667033"/>
            <a:ext cx="7329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>
                <a:solidFill>
                  <a:schemeClr val="accent4"/>
                </a:solidFill>
              </a:rPr>
              <a:t>W</a:t>
            </a:r>
            <a:r>
              <a:rPr lang="en-IN" sz="900" dirty="0">
                <a:solidFill>
                  <a:schemeClr val="accent4"/>
                </a:solidFill>
              </a:rPr>
              <a:t>1</a:t>
            </a:r>
            <a:endParaRPr lang="en-IN" sz="1400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7F95BCC8-F383-579F-CFD2-9E1018E00395}"/>
              </a:ext>
            </a:extLst>
          </p:cNvPr>
          <p:cNvSpPr txBox="1"/>
          <p:nvPr/>
        </p:nvSpPr>
        <p:spPr>
          <a:xfrm>
            <a:off x="7394633" y="4681579"/>
            <a:ext cx="7329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>
                <a:solidFill>
                  <a:schemeClr val="accent4"/>
                </a:solidFill>
              </a:rPr>
              <a:t>W</a:t>
            </a:r>
            <a:r>
              <a:rPr lang="en-IN" sz="900" dirty="0">
                <a:solidFill>
                  <a:schemeClr val="accent4"/>
                </a:solidFill>
              </a:rPr>
              <a:t>3</a:t>
            </a:r>
            <a:endParaRPr lang="en-IN" sz="1400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4A15FE92-9E66-8ED5-FA89-8721D3A5F1A8}"/>
              </a:ext>
            </a:extLst>
          </p:cNvPr>
          <p:cNvSpPr txBox="1"/>
          <p:nvPr/>
        </p:nvSpPr>
        <p:spPr>
          <a:xfrm>
            <a:off x="5775445" y="4669717"/>
            <a:ext cx="7329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>
                <a:solidFill>
                  <a:schemeClr val="accent4"/>
                </a:solidFill>
              </a:rPr>
              <a:t>W</a:t>
            </a:r>
            <a:r>
              <a:rPr lang="en-IN" sz="900" dirty="0">
                <a:solidFill>
                  <a:schemeClr val="accent4"/>
                </a:solidFill>
              </a:rPr>
              <a:t>2</a:t>
            </a:r>
            <a:endParaRPr lang="en-IN" sz="1400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B665BBF1-7A95-3375-7A6E-5DCE4D6A74CF}"/>
              </a:ext>
            </a:extLst>
          </p:cNvPr>
          <p:cNvSpPr txBox="1"/>
          <p:nvPr/>
        </p:nvSpPr>
        <p:spPr>
          <a:xfrm>
            <a:off x="547007" y="1413030"/>
            <a:ext cx="22022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chemeClr val="tx2"/>
                </a:solidFill>
              </a:rPr>
              <a:t>Batch A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A0FCB0F-3873-0ED3-DB8D-BD607E463977}"/>
              </a:ext>
            </a:extLst>
          </p:cNvPr>
          <p:cNvSpPr txBox="1"/>
          <p:nvPr/>
        </p:nvSpPr>
        <p:spPr>
          <a:xfrm>
            <a:off x="549316" y="4300187"/>
            <a:ext cx="22022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chemeClr val="tx2"/>
                </a:solidFill>
              </a:rPr>
              <a:t>Batch B</a:t>
            </a:r>
          </a:p>
        </p:txBody>
      </p:sp>
    </p:spTree>
    <p:extLst>
      <p:ext uri="{BB962C8B-B14F-4D97-AF65-F5344CB8AC3E}">
        <p14:creationId xmlns:p14="http://schemas.microsoft.com/office/powerpoint/2010/main" val="2164141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4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9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0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" fill="hold">
                      <p:stCondLst>
                        <p:cond delay="indefinite"/>
                      </p:stCondLst>
                      <p:childTnLst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2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4" fill="hold">
                      <p:stCondLst>
                        <p:cond delay="indefinite"/>
                      </p:stCondLst>
                      <p:childTnLst>
                        <p:par>
                          <p:cTn id="195" fill="hold">
                            <p:stCondLst>
                              <p:cond delay="0"/>
                            </p:stCondLst>
                            <p:childTnLst>
                              <p:par>
                                <p:cTn id="19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35" grpId="0" animBg="1"/>
      <p:bldP spid="39" grpId="0" animBg="1"/>
      <p:bldP spid="41" grpId="0" animBg="1"/>
      <p:bldP spid="48" grpId="0"/>
      <p:bldP spid="49" grpId="0"/>
      <p:bldP spid="50" grpId="0"/>
      <p:bldP spid="51" grpId="0"/>
      <p:bldP spid="52" grpId="0"/>
      <p:bldP spid="53" grpId="0"/>
      <p:bldP spid="54" grpId="0"/>
      <p:bldP spid="60" grpId="0"/>
      <p:bldP spid="61" grpId="0"/>
      <p:bldP spid="62" grpId="0"/>
      <p:bldP spid="63" grpId="0"/>
      <p:bldP spid="64" grpId="0"/>
      <p:bldP spid="65" grpId="0" animBg="1"/>
      <p:bldP spid="66" grpId="0" animBg="1"/>
      <p:bldP spid="67" grpId="0" animBg="1"/>
      <p:bldP spid="68" grpId="0"/>
      <p:bldP spid="69" grpId="0"/>
      <p:bldP spid="7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8529" y="346075"/>
            <a:ext cx="10580687" cy="684213"/>
          </a:xfrm>
        </p:spPr>
        <p:txBody>
          <a:bodyPr/>
          <a:lstStyle/>
          <a:p>
            <a:r>
              <a:rPr lang="en-US" dirty="0"/>
              <a:t>Motivation</a:t>
            </a:r>
            <a:br>
              <a:rPr lang="en-US" dirty="0"/>
            </a:br>
            <a:r>
              <a:rPr lang="en-US" sz="2000" b="0" dirty="0"/>
              <a:t>Input</a:t>
            </a:r>
            <a:r>
              <a:rPr lang="en-US" sz="2000" dirty="0"/>
              <a:t> </a:t>
            </a:r>
            <a:r>
              <a:rPr lang="en-US" sz="2000" b="0" dirty="0"/>
              <a:t>Stationary Dataflow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481377" y="1147331"/>
            <a:ext cx="10737607" cy="4002815"/>
          </a:xfrm>
        </p:spPr>
        <p:txBody>
          <a:bodyPr/>
          <a:lstStyle/>
          <a:p>
            <a:pPr marL="285750" indent="-285750" algn="l">
              <a:buFont typeface="Wingdings" panose="05000000000000000000" pitchFamily="2" charset="2"/>
              <a:buChar char="§"/>
            </a:pPr>
            <a:endParaRPr lang="en-US" b="0" dirty="0"/>
          </a:p>
          <a:p>
            <a:pPr marL="285750" lvl="7" indent="-285750">
              <a:spcBef>
                <a:spcPts val="0"/>
              </a:spcBef>
              <a:buFont typeface="Wingdings" panose="05000000000000000000" pitchFamily="2" charset="2"/>
              <a:buChar char="§"/>
              <a:defRPr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srgbClr val="00305D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In </a:t>
            </a:r>
            <a:r>
              <a:rPr kumimoji="0" lang="de-DE" sz="1600" i="0" u="none" strike="noStrike" kern="1200" cap="none" spc="0" normalizeH="0" baseline="0" noProof="0" dirty="0">
                <a:ln>
                  <a:noFill/>
                </a:ln>
                <a:solidFill>
                  <a:srgbClr val="00305D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input stationary data-flow</a:t>
            </a: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srgbClr val="00305D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, the same input is broadcasted to all MAC Units</a:t>
            </a:r>
            <a:endParaRPr lang="en-US" sz="18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kumimoji="0" lang="de-DE" b="1" i="1" u="none" strike="noStrike" kern="1200" cap="none" spc="0" normalizeH="0" baseline="0" noProof="0" dirty="0">
                <a:ln>
                  <a:noFill/>
                </a:ln>
                <a:solidFill>
                  <a:srgbClr val="00305D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Data Reuse </a:t>
            </a:r>
            <a:r>
              <a:rPr kumimoji="0" lang="de-DE" b="0" i="0" u="none" strike="noStrike" kern="1200" cap="none" spc="0" normalizeH="0" baseline="0" noProof="0" dirty="0">
                <a:ln>
                  <a:noFill/>
                </a:ln>
                <a:solidFill>
                  <a:srgbClr val="00305D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by inputs being stationary across several batches of data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>
                <a:latin typeface="+mj-lt"/>
              </a:rPr>
              <a:t>Use Case: V</a:t>
            </a:r>
            <a:r>
              <a:rPr lang="en-US" dirty="0"/>
              <a:t>ideo processing of multiple frames [Diannao] </a:t>
            </a:r>
            <a:r>
              <a:rPr lang="en-US" dirty="0">
                <a:hlinkClick r:id="rId2" action="ppaction://hlinksldjump"/>
              </a:rPr>
              <a:t>[7]</a:t>
            </a:r>
            <a:endParaRPr kumimoji="0" lang="de-DE" b="0" i="0" u="none" strike="noStrike" kern="1200" cap="none" spc="0" normalizeH="0" baseline="0" noProof="0" dirty="0">
              <a:ln>
                <a:noFill/>
              </a:ln>
              <a:solidFill>
                <a:srgbClr val="00305D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800" dirty="0"/>
          </a:p>
          <a:p>
            <a:pPr algn="l"/>
            <a:endParaRPr lang="en-US" b="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A72489-EE38-6A56-C20C-92635BEA061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437" b="4137"/>
          <a:stretch/>
        </p:blipFill>
        <p:spPr>
          <a:xfrm>
            <a:off x="1559170" y="2919046"/>
            <a:ext cx="8698522" cy="221136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45FA14C-F440-E75C-203B-E7DB68127C3E}"/>
              </a:ext>
            </a:extLst>
          </p:cNvPr>
          <p:cNvSpPr txBox="1"/>
          <p:nvPr/>
        </p:nvSpPr>
        <p:spPr>
          <a:xfrm>
            <a:off x="4538317" y="5128689"/>
            <a:ext cx="59354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/>
              <a:t>Fig. 7. </a:t>
            </a:r>
            <a:r>
              <a:rPr lang="en-IN" sz="1200" dirty="0">
                <a:hlinkClick r:id="rId2" action="ppaction://hlinksldjump"/>
              </a:rPr>
              <a:t>Input Stationary Dataflow </a:t>
            </a:r>
            <a:r>
              <a:rPr lang="en-IN" sz="1200" dirty="0"/>
              <a:t>[10]</a:t>
            </a:r>
          </a:p>
        </p:txBody>
      </p:sp>
    </p:spTree>
    <p:extLst>
      <p:ext uri="{BB962C8B-B14F-4D97-AF65-F5344CB8AC3E}">
        <p14:creationId xmlns:p14="http://schemas.microsoft.com/office/powerpoint/2010/main" val="2714255370"/>
      </p:ext>
    </p:extLst>
  </p:cSld>
  <p:clrMapOvr>
    <a:masterClrMapping/>
  </p:clrMapOvr>
</p:sld>
</file>

<file path=ppt/theme/theme1.xml><?xml version="1.0" encoding="utf-8"?>
<a:theme xmlns:a="http://schemas.openxmlformats.org/drawingml/2006/main" name="TUD_2018_16zu9">
  <a:themeElements>
    <a:clrScheme name="TUD_Farben">
      <a:dk1>
        <a:srgbClr val="00305E"/>
      </a:dk1>
      <a:lt1>
        <a:srgbClr val="FFFFFF"/>
      </a:lt1>
      <a:dk2>
        <a:srgbClr val="00305E"/>
      </a:dk2>
      <a:lt2>
        <a:srgbClr val="727879"/>
      </a:lt2>
      <a:accent1>
        <a:srgbClr val="009EE0"/>
      </a:accent1>
      <a:accent2>
        <a:srgbClr val="006AB3"/>
      </a:accent2>
      <a:accent3>
        <a:srgbClr val="6AB023"/>
      </a:accent3>
      <a:accent4>
        <a:srgbClr val="007D40"/>
      </a:accent4>
      <a:accent5>
        <a:srgbClr val="93107E"/>
      </a:accent5>
      <a:accent6>
        <a:srgbClr val="54378A"/>
      </a:accent6>
      <a:hlink>
        <a:srgbClr val="009EE0"/>
      </a:hlink>
      <a:folHlink>
        <a:srgbClr val="006AB3"/>
      </a:folHlink>
    </a:clrScheme>
    <a:fontScheme name="TUD_Open Sans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äsentation1" id="{FA3DDC62-2CE6-774E-8340-8260BC267E57}" vid="{CBF861B5-B793-E74B-9EAA-FF010F67C032}"/>
    </a:ext>
  </a:extLst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2020_Praesentationsvorlage_TUD_16zu9</Template>
  <TotalTime>13437</TotalTime>
  <Words>2713</Words>
  <Application>Microsoft Office PowerPoint</Application>
  <PresentationFormat>Widescreen</PresentationFormat>
  <Paragraphs>477</Paragraphs>
  <Slides>53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65" baseType="lpstr">
      <vt:lpstr>Arial</vt:lpstr>
      <vt:lpstr>Calibri</vt:lpstr>
      <vt:lpstr>Tahoma</vt:lpstr>
      <vt:lpstr>OpenSans</vt:lpstr>
      <vt:lpstr>Open Sans </vt:lpstr>
      <vt:lpstr>OpenSans-SemiBold</vt:lpstr>
      <vt:lpstr>Wingdings</vt:lpstr>
      <vt:lpstr>Open Sans</vt:lpstr>
      <vt:lpstr>Symbol</vt:lpstr>
      <vt:lpstr>Microsoft Sans Serif</vt:lpstr>
      <vt:lpstr>OpenSans-Light</vt:lpstr>
      <vt:lpstr>TUD_2018_16zu9</vt:lpstr>
      <vt:lpstr>Implementation of a Configurable Neural Processing Unit with Input &amp; Weight Stationary data flows </vt:lpstr>
      <vt:lpstr>Overview</vt:lpstr>
      <vt:lpstr>Motivation </vt:lpstr>
      <vt:lpstr>Motivation Neural Processing Unit (NPU) </vt:lpstr>
      <vt:lpstr>Motivation Examples of NPU </vt:lpstr>
      <vt:lpstr>Motivation Dataflow Techniques </vt:lpstr>
      <vt:lpstr>Motivation Weight Stationary Dataflow </vt:lpstr>
      <vt:lpstr>Motivation Weight Stationary Dataflow </vt:lpstr>
      <vt:lpstr>Motivation Input Stationary Dataflow </vt:lpstr>
      <vt:lpstr>Motivation Input Stationary Dataflow </vt:lpstr>
      <vt:lpstr>Task Description </vt:lpstr>
      <vt:lpstr>Task Description  </vt:lpstr>
      <vt:lpstr>State of the Art Examples </vt:lpstr>
      <vt:lpstr>State of the Art Examples </vt:lpstr>
      <vt:lpstr>State of the Art Examples</vt:lpstr>
      <vt:lpstr>Architecture Design of NPU </vt:lpstr>
      <vt:lpstr>Overview of NPU  Architecture</vt:lpstr>
      <vt:lpstr>AXI Interface  </vt:lpstr>
      <vt:lpstr>Buffers  </vt:lpstr>
      <vt:lpstr>Buffers Types of buffers  </vt:lpstr>
      <vt:lpstr>PowerPoint Presentation</vt:lpstr>
      <vt:lpstr>Data Pre-processing Unit  </vt:lpstr>
      <vt:lpstr>Data Pre-processing Unit Functions  </vt:lpstr>
      <vt:lpstr>Data Pre-processing Unit Functions-Modifying Input Matrix for Zero padding and different Stride lengths   </vt:lpstr>
      <vt:lpstr>Data Pre-processing Unit Functions-Modifying Input Matrix for Zero padding and different Stride lengths   </vt:lpstr>
      <vt:lpstr>Data Pre-processing Unit Functions-Modifying Input Matrix for Zero padding and different Stride lengths   </vt:lpstr>
      <vt:lpstr>Data Pre-processing Unit Functions-Mapping Convolution onto Toeplitz Matrix   </vt:lpstr>
      <vt:lpstr>Data Pre-processing Unit Functions-Batch Division   </vt:lpstr>
      <vt:lpstr>Interconnect  </vt:lpstr>
      <vt:lpstr>Interconnect  </vt:lpstr>
      <vt:lpstr>Interconnect</vt:lpstr>
      <vt:lpstr>PE Array  </vt:lpstr>
      <vt:lpstr>PE Array MAC unit  </vt:lpstr>
      <vt:lpstr>Pooling Unit  </vt:lpstr>
      <vt:lpstr>Control Unit  </vt:lpstr>
      <vt:lpstr>Results &amp; Evaluation </vt:lpstr>
      <vt:lpstr>Results &amp; Evaluation Design Features of the NPU</vt:lpstr>
      <vt:lpstr>Results &amp; Evaluation Clock Info, Resource Utilization &amp; Power Consumption</vt:lpstr>
      <vt:lpstr>Results &amp; Evaluation Detailed Resource Utilization</vt:lpstr>
      <vt:lpstr>Results &amp; Evaluation Simulation</vt:lpstr>
      <vt:lpstr>Results &amp; Evaluation Simulation</vt:lpstr>
      <vt:lpstr>Results &amp; Evaluation Simulation</vt:lpstr>
      <vt:lpstr>Results &amp; Evaluation Simulation</vt:lpstr>
      <vt:lpstr>Results &amp; Evaluation Simulation</vt:lpstr>
      <vt:lpstr>Results &amp; Evaluation Simulation</vt:lpstr>
      <vt:lpstr>Future Scope </vt:lpstr>
      <vt:lpstr>Future Scope</vt:lpstr>
      <vt:lpstr>Conclusion </vt:lpstr>
      <vt:lpstr>Conclusion</vt:lpstr>
      <vt:lpstr>References </vt:lpstr>
      <vt:lpstr>References  </vt:lpstr>
      <vt:lpstr>References  </vt:lpstr>
      <vt:lpstr>Thank you for your time and patience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Präsentationsvorlagen im CD der TU Dresden</dc:title>
  <dc:creator>Windows User</dc:creator>
  <cp:lastModifiedBy>Rehan Karthik</cp:lastModifiedBy>
  <cp:revision>95</cp:revision>
  <dcterms:created xsi:type="dcterms:W3CDTF">2021-01-04T09:39:18Z</dcterms:created>
  <dcterms:modified xsi:type="dcterms:W3CDTF">2024-06-25T20:05:16Z</dcterms:modified>
</cp:coreProperties>
</file>